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75213" cy="42803763"/>
  <p:notesSz cx="6858000" cy="9144000"/>
  <p:defaultTextStyle>
    <a:defPPr>
      <a:defRPr lang="ko-KR"/>
    </a:defPPr>
    <a:lvl1pPr marL="0" algn="l" defTabSz="3507730" rtl="0" eaLnBrk="1" latinLnBrk="1" hangingPunct="1">
      <a:defRPr sz="6905" kern="1200">
        <a:solidFill>
          <a:schemeClr val="tx1"/>
        </a:solidFill>
        <a:latin typeface="+mn-lt"/>
        <a:ea typeface="+mn-ea"/>
        <a:cs typeface="+mn-cs"/>
      </a:defRPr>
    </a:lvl1pPr>
    <a:lvl2pPr marL="1753865" algn="l" defTabSz="3507730" rtl="0" eaLnBrk="1" latinLnBrk="1" hangingPunct="1">
      <a:defRPr sz="6905" kern="1200">
        <a:solidFill>
          <a:schemeClr val="tx1"/>
        </a:solidFill>
        <a:latin typeface="+mn-lt"/>
        <a:ea typeface="+mn-ea"/>
        <a:cs typeface="+mn-cs"/>
      </a:defRPr>
    </a:lvl2pPr>
    <a:lvl3pPr marL="3507730" algn="l" defTabSz="3507730" rtl="0" eaLnBrk="1" latinLnBrk="1" hangingPunct="1">
      <a:defRPr sz="6905" kern="1200">
        <a:solidFill>
          <a:schemeClr val="tx1"/>
        </a:solidFill>
        <a:latin typeface="+mn-lt"/>
        <a:ea typeface="+mn-ea"/>
        <a:cs typeface="+mn-cs"/>
      </a:defRPr>
    </a:lvl3pPr>
    <a:lvl4pPr marL="5261595" algn="l" defTabSz="3507730" rtl="0" eaLnBrk="1" latinLnBrk="1" hangingPunct="1">
      <a:defRPr sz="6905" kern="1200">
        <a:solidFill>
          <a:schemeClr val="tx1"/>
        </a:solidFill>
        <a:latin typeface="+mn-lt"/>
        <a:ea typeface="+mn-ea"/>
        <a:cs typeface="+mn-cs"/>
      </a:defRPr>
    </a:lvl4pPr>
    <a:lvl5pPr marL="7015460" algn="l" defTabSz="3507730" rtl="0" eaLnBrk="1" latinLnBrk="1" hangingPunct="1">
      <a:defRPr sz="6905" kern="1200">
        <a:solidFill>
          <a:schemeClr val="tx1"/>
        </a:solidFill>
        <a:latin typeface="+mn-lt"/>
        <a:ea typeface="+mn-ea"/>
        <a:cs typeface="+mn-cs"/>
      </a:defRPr>
    </a:lvl5pPr>
    <a:lvl6pPr marL="8769325" algn="l" defTabSz="3507730" rtl="0" eaLnBrk="1" latinLnBrk="1" hangingPunct="1">
      <a:defRPr sz="6905" kern="1200">
        <a:solidFill>
          <a:schemeClr val="tx1"/>
        </a:solidFill>
        <a:latin typeface="+mn-lt"/>
        <a:ea typeface="+mn-ea"/>
        <a:cs typeface="+mn-cs"/>
      </a:defRPr>
    </a:lvl6pPr>
    <a:lvl7pPr marL="10523190" algn="l" defTabSz="3507730" rtl="0" eaLnBrk="1" latinLnBrk="1" hangingPunct="1">
      <a:defRPr sz="6905" kern="1200">
        <a:solidFill>
          <a:schemeClr val="tx1"/>
        </a:solidFill>
        <a:latin typeface="+mn-lt"/>
        <a:ea typeface="+mn-ea"/>
        <a:cs typeface="+mn-cs"/>
      </a:defRPr>
    </a:lvl7pPr>
    <a:lvl8pPr marL="12277054" algn="l" defTabSz="3507730" rtl="0" eaLnBrk="1" latinLnBrk="1" hangingPunct="1">
      <a:defRPr sz="6905" kern="1200">
        <a:solidFill>
          <a:schemeClr val="tx1"/>
        </a:solidFill>
        <a:latin typeface="+mn-lt"/>
        <a:ea typeface="+mn-ea"/>
        <a:cs typeface="+mn-cs"/>
      </a:defRPr>
    </a:lvl8pPr>
    <a:lvl9pPr marL="14030919" algn="l" defTabSz="3507730" rtl="0" eaLnBrk="1" latinLnBrk="1"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A5FF"/>
    <a:srgbClr val="FFABAB"/>
    <a:srgbClr val="7AC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58" autoAdjust="0"/>
    <p:restoredTop sz="94660"/>
  </p:normalViewPr>
  <p:slideViewPr>
    <p:cSldViewPr snapToGrid="0">
      <p:cViewPr varScale="1">
        <p:scale>
          <a:sx n="29" d="100"/>
          <a:sy n="29" d="100"/>
        </p:scale>
        <p:origin x="2280"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E0CB4E-6FA7-43A9-8C9F-DD0C6E95B116}" type="datetimeFigureOut">
              <a:rPr lang="ko-KR" altLang="en-US" smtClean="0"/>
              <a:t>2020-05-08</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5555E340-21E0-402F-8489-5A9DC846A58E}" type="slidenum">
              <a:rPr lang="ko-KR" altLang="en-US" smtClean="0"/>
              <a:t>‹#›</a:t>
            </a:fld>
            <a:endParaRPr lang="ko-KR" altLang="en-US"/>
          </a:p>
        </p:txBody>
      </p:sp>
      <p:pic>
        <p:nvPicPr>
          <p:cNvPr id="5" name="그림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33429278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20E0CB4E-6FA7-43A9-8C9F-DD0C6E95B116}" type="datetimeFigureOut">
              <a:rPr lang="ko-KR" altLang="en-US" smtClean="0"/>
              <a:t>2020-05-08</a:t>
            </a:fld>
            <a:endParaRPr lang="ko-KR" alt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5555E340-21E0-402F-8489-5A9DC846A58E}" type="slidenum">
              <a:rPr lang="ko-KR" altLang="en-US" smtClean="0"/>
              <a:t>‹#›</a:t>
            </a:fld>
            <a:endParaRPr lang="ko-KR" altLang="en-US"/>
          </a:p>
        </p:txBody>
      </p:sp>
      <p:pic>
        <p:nvPicPr>
          <p:cNvPr id="7" name="그림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2808792382"/>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3027487" rtl="0" eaLnBrk="1" latinLnBrk="1"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1"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1"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1"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1" hangingPunct="1">
        <a:defRPr sz="5960" kern="1200">
          <a:solidFill>
            <a:schemeClr val="tx1"/>
          </a:solidFill>
          <a:latin typeface="+mn-lt"/>
          <a:ea typeface="+mn-ea"/>
          <a:cs typeface="+mn-cs"/>
        </a:defRPr>
      </a:lvl1pPr>
      <a:lvl2pPr marL="1513743" algn="l" defTabSz="3027487" rtl="0" eaLnBrk="1" latinLnBrk="1" hangingPunct="1">
        <a:defRPr sz="5960" kern="1200">
          <a:solidFill>
            <a:schemeClr val="tx1"/>
          </a:solidFill>
          <a:latin typeface="+mn-lt"/>
          <a:ea typeface="+mn-ea"/>
          <a:cs typeface="+mn-cs"/>
        </a:defRPr>
      </a:lvl2pPr>
      <a:lvl3pPr marL="3027487" algn="l" defTabSz="3027487" rtl="0" eaLnBrk="1" latinLnBrk="1" hangingPunct="1">
        <a:defRPr sz="5960" kern="1200">
          <a:solidFill>
            <a:schemeClr val="tx1"/>
          </a:solidFill>
          <a:latin typeface="+mn-lt"/>
          <a:ea typeface="+mn-ea"/>
          <a:cs typeface="+mn-cs"/>
        </a:defRPr>
      </a:lvl3pPr>
      <a:lvl4pPr marL="4541230" algn="l" defTabSz="3027487" rtl="0" eaLnBrk="1" latinLnBrk="1" hangingPunct="1">
        <a:defRPr sz="5960" kern="1200">
          <a:solidFill>
            <a:schemeClr val="tx1"/>
          </a:solidFill>
          <a:latin typeface="+mn-lt"/>
          <a:ea typeface="+mn-ea"/>
          <a:cs typeface="+mn-cs"/>
        </a:defRPr>
      </a:lvl4pPr>
      <a:lvl5pPr marL="6054974" algn="l" defTabSz="3027487" rtl="0" eaLnBrk="1" latinLnBrk="1" hangingPunct="1">
        <a:defRPr sz="5960" kern="1200">
          <a:solidFill>
            <a:schemeClr val="tx1"/>
          </a:solidFill>
          <a:latin typeface="+mn-lt"/>
          <a:ea typeface="+mn-ea"/>
          <a:cs typeface="+mn-cs"/>
        </a:defRPr>
      </a:lvl5pPr>
      <a:lvl6pPr marL="7568717" algn="l" defTabSz="3027487" rtl="0" eaLnBrk="1" latinLnBrk="1" hangingPunct="1">
        <a:defRPr sz="5960" kern="1200">
          <a:solidFill>
            <a:schemeClr val="tx1"/>
          </a:solidFill>
          <a:latin typeface="+mn-lt"/>
          <a:ea typeface="+mn-ea"/>
          <a:cs typeface="+mn-cs"/>
        </a:defRPr>
      </a:lvl6pPr>
      <a:lvl7pPr marL="9082461" algn="l" defTabSz="3027487" rtl="0" eaLnBrk="1" latinLnBrk="1" hangingPunct="1">
        <a:defRPr sz="5960" kern="1200">
          <a:solidFill>
            <a:schemeClr val="tx1"/>
          </a:solidFill>
          <a:latin typeface="+mn-lt"/>
          <a:ea typeface="+mn-ea"/>
          <a:cs typeface="+mn-cs"/>
        </a:defRPr>
      </a:lvl7pPr>
      <a:lvl8pPr marL="10596204" algn="l" defTabSz="3027487" rtl="0" eaLnBrk="1" latinLnBrk="1" hangingPunct="1">
        <a:defRPr sz="5960" kern="1200">
          <a:solidFill>
            <a:schemeClr val="tx1"/>
          </a:solidFill>
          <a:latin typeface="+mn-lt"/>
          <a:ea typeface="+mn-ea"/>
          <a:cs typeface="+mn-cs"/>
        </a:defRPr>
      </a:lvl8pPr>
      <a:lvl9pPr marL="12109948" algn="l" defTabSz="3027487" rtl="0" eaLnBrk="1" latinLnBrk="1"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lswo3149@gmail.com" TargetMode="External"/><Relationship Id="rId2" Type="http://schemas.openxmlformats.org/officeDocument/2006/relationships/hyperlink" Target="mailto:jjh0819@gmail.com"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모서리가 둥근 직사각형 4"/>
          <p:cNvSpPr/>
          <p:nvPr/>
        </p:nvSpPr>
        <p:spPr>
          <a:xfrm>
            <a:off x="2946400" y="6085840"/>
            <a:ext cx="24841200" cy="2345064"/>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4000" dirty="0" smtClean="0">
                <a:ln w="28575">
                  <a:noFill/>
                  <a:prstDash val="dash"/>
                </a:ln>
                <a:solidFill>
                  <a:schemeClr val="tx1"/>
                </a:solidFill>
              </a:rPr>
              <a:t>Haeyoung </a:t>
            </a:r>
            <a:r>
              <a:rPr lang="en-US" altLang="ko-KR" sz="4000" dirty="0">
                <a:ln w="28575">
                  <a:noFill/>
                  <a:prstDash val="dash"/>
                </a:ln>
                <a:solidFill>
                  <a:schemeClr val="tx1"/>
                </a:solidFill>
              </a:rPr>
              <a:t>Kim, </a:t>
            </a:r>
            <a:r>
              <a:rPr lang="en-US" altLang="ko-KR" sz="4000" dirty="0" err="1">
                <a:ln w="28575">
                  <a:noFill/>
                  <a:prstDash val="dash"/>
                </a:ln>
                <a:solidFill>
                  <a:schemeClr val="tx1"/>
                </a:solidFill>
              </a:rPr>
              <a:t>Janghyun</a:t>
            </a:r>
            <a:r>
              <a:rPr lang="en-US" altLang="ko-KR" sz="4000" dirty="0">
                <a:ln w="28575">
                  <a:noFill/>
                  <a:prstDash val="dash"/>
                </a:ln>
                <a:solidFill>
                  <a:schemeClr val="tx1"/>
                </a:solidFill>
              </a:rPr>
              <a:t> Ji, Jinjae</a:t>
            </a:r>
            <a:r>
              <a:rPr lang="ko-KR" altLang="en-US" sz="4000" dirty="0">
                <a:ln w="28575">
                  <a:noFill/>
                  <a:prstDash val="dash"/>
                </a:ln>
                <a:solidFill>
                  <a:schemeClr val="tx1"/>
                </a:solidFill>
              </a:rPr>
              <a:t> </a:t>
            </a:r>
            <a:r>
              <a:rPr lang="en-US" altLang="ko-KR" sz="4000" dirty="0">
                <a:ln w="28575">
                  <a:noFill/>
                  <a:prstDash val="dash"/>
                </a:ln>
                <a:solidFill>
                  <a:schemeClr val="tx1"/>
                </a:solidFill>
              </a:rPr>
              <a:t>Lee, </a:t>
            </a:r>
            <a:r>
              <a:rPr lang="en-US" altLang="ko-KR" sz="4000" dirty="0" err="1">
                <a:ln w="28575">
                  <a:noFill/>
                  <a:prstDash val="dash"/>
                </a:ln>
                <a:solidFill>
                  <a:schemeClr val="tx1"/>
                </a:solidFill>
              </a:rPr>
              <a:t>Howon</a:t>
            </a:r>
            <a:r>
              <a:rPr lang="en-US" altLang="ko-KR" sz="4000" dirty="0">
                <a:ln w="28575">
                  <a:noFill/>
                  <a:prstDash val="dash"/>
                </a:ln>
                <a:solidFill>
                  <a:schemeClr val="tx1"/>
                </a:solidFill>
              </a:rPr>
              <a:t> Kim</a:t>
            </a:r>
          </a:p>
          <a:p>
            <a:pPr algn="ctr"/>
            <a:r>
              <a:rPr lang="en-US" altLang="ko-KR" sz="4000" dirty="0">
                <a:ln w="28575">
                  <a:noFill/>
                  <a:prstDash val="dash"/>
                </a:ln>
                <a:solidFill>
                  <a:schemeClr val="tx1"/>
                </a:solidFill>
              </a:rPr>
              <a:t>Department of Electrical Electronic Computer Engineering, Pusan National University</a:t>
            </a:r>
          </a:p>
          <a:p>
            <a:pPr algn="ctr"/>
            <a:r>
              <a:rPr lang="en-US" altLang="ko-KR" sz="4000" dirty="0">
                <a:ln w="28575">
                  <a:noFill/>
                  <a:prstDash val="dash"/>
                </a:ln>
                <a:solidFill>
                  <a:schemeClr val="tx1"/>
                </a:solidFill>
              </a:rPr>
              <a:t>E-mail : ryoung0327@gmail.com, </a:t>
            </a:r>
            <a:r>
              <a:rPr lang="en-US" altLang="ko-KR" sz="4000" dirty="0">
                <a:ln w="28575">
                  <a:noFill/>
                  <a:prstDash val="dash"/>
                </a:ln>
                <a:solidFill>
                  <a:schemeClr val="tx1"/>
                </a:solidFill>
                <a:hlinkClick r:id="rId2"/>
              </a:rPr>
              <a:t>jjh0819@gmail.com</a:t>
            </a:r>
            <a:r>
              <a:rPr lang="en-US" altLang="ko-KR" sz="4000" dirty="0">
                <a:ln w="28575">
                  <a:noFill/>
                  <a:prstDash val="dash"/>
                </a:ln>
                <a:solidFill>
                  <a:schemeClr val="tx1"/>
                </a:solidFill>
              </a:rPr>
              <a:t>, </a:t>
            </a:r>
            <a:r>
              <a:rPr lang="en-US" altLang="ko-KR" sz="4000" dirty="0" smtClean="0">
                <a:ln w="28575">
                  <a:noFill/>
                  <a:prstDash val="dash"/>
                </a:ln>
                <a:solidFill>
                  <a:schemeClr val="tx1"/>
                </a:solidFill>
                <a:hlinkClick r:id="rId3"/>
              </a:rPr>
              <a:t>wlswo3149@gmail.com</a:t>
            </a:r>
            <a:r>
              <a:rPr lang="en-US" altLang="ko-KR" sz="4000" dirty="0" smtClean="0">
                <a:ln w="28575">
                  <a:noFill/>
                  <a:prstDash val="dash"/>
                </a:ln>
                <a:solidFill>
                  <a:schemeClr val="tx1"/>
                </a:solidFill>
              </a:rPr>
              <a:t>, howonkim@gmail.com</a:t>
            </a:r>
            <a:endParaRPr lang="ko-KR" altLang="en-US" sz="4000" dirty="0">
              <a:ln w="28575">
                <a:noFill/>
                <a:prstDash val="dash"/>
              </a:ln>
              <a:solidFill>
                <a:schemeClr val="tx1"/>
              </a:solidFill>
            </a:endParaRPr>
          </a:p>
        </p:txBody>
      </p:sp>
      <p:sp>
        <p:nvSpPr>
          <p:cNvPr id="6" name="모서리가 둥근 직사각형 5"/>
          <p:cNvSpPr/>
          <p:nvPr/>
        </p:nvSpPr>
        <p:spPr>
          <a:xfrm>
            <a:off x="2946400" y="8959660"/>
            <a:ext cx="24841200" cy="3144520"/>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ko-KR" sz="4000" kern="0" dirty="0">
                <a:ln w="28575">
                  <a:noFill/>
                  <a:prstDash val="dash"/>
                </a:ln>
                <a:solidFill>
                  <a:prstClr val="black"/>
                </a:solidFill>
              </a:rPr>
              <a:t>With the recent spread of IoT devices, the unintentional use of vulnerable IoT products is also increasing. The use of vulnerable products continues to increase the number of security breaches, leading to the development </a:t>
            </a:r>
            <a:r>
              <a:rPr lang="en-US" altLang="ko-KR" sz="4000" kern="0" dirty="0" smtClean="0">
                <a:ln w="28575">
                  <a:noFill/>
                  <a:prstDash val="dash"/>
                </a:ln>
                <a:solidFill>
                  <a:prstClr val="black"/>
                </a:solidFill>
              </a:rPr>
              <a:t>of password/authentication </a:t>
            </a:r>
            <a:r>
              <a:rPr lang="en-US" altLang="ko-KR" sz="4000" kern="0" dirty="0">
                <a:ln w="28575">
                  <a:noFill/>
                  <a:prstDash val="dash"/>
                </a:ln>
                <a:solidFill>
                  <a:prstClr val="black"/>
                </a:solidFill>
              </a:rPr>
              <a:t>SoC security modules to respond to increasing security threats. The use of the SoC security module allows for increased security of vulnerable equipment without replacing existing equipment.</a:t>
            </a:r>
            <a:endParaRPr lang="ko-KR" altLang="en-US" sz="4000" kern="0" dirty="0">
              <a:ln w="28575">
                <a:noFill/>
                <a:prstDash val="dash"/>
              </a:ln>
              <a:solidFill>
                <a:prstClr val="black"/>
              </a:solidFill>
            </a:endParaRPr>
          </a:p>
        </p:txBody>
      </p:sp>
      <p:sp>
        <p:nvSpPr>
          <p:cNvPr id="8" name="모서리가 둥근 직사각형 7"/>
          <p:cNvSpPr/>
          <p:nvPr/>
        </p:nvSpPr>
        <p:spPr>
          <a:xfrm>
            <a:off x="2946400" y="12588398"/>
            <a:ext cx="24841200" cy="22819202"/>
          </a:xfrm>
          <a:prstGeom prst="roundRect">
            <a:avLst>
              <a:gd name="adj" fmla="val 3440"/>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numCol="2" rtlCol="0" anchor="t"/>
          <a:lstStyle/>
          <a:p>
            <a:pPr algn="ctr"/>
            <a:endParaRPr lang="en-US" altLang="ko-KR" sz="4000" dirty="0">
              <a:ln w="28575">
                <a:noFill/>
                <a:prstDash val="dash"/>
              </a:ln>
              <a:solidFill>
                <a:schemeClr val="tx1"/>
              </a:solidFill>
            </a:endParaRPr>
          </a:p>
        </p:txBody>
      </p:sp>
      <p:sp>
        <p:nvSpPr>
          <p:cNvPr id="9" name="모서리가 둥근 직사각형 8"/>
          <p:cNvSpPr/>
          <p:nvPr/>
        </p:nvSpPr>
        <p:spPr>
          <a:xfrm>
            <a:off x="2946400" y="3716020"/>
            <a:ext cx="24841200" cy="2090420"/>
          </a:xfrm>
          <a:prstGeom prst="round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a:ln w="28575">
                  <a:noFill/>
                  <a:prstDash val="dash"/>
                </a:ln>
                <a:solidFill>
                  <a:schemeClr val="tx1"/>
                </a:solidFill>
              </a:rPr>
              <a:t>DTLS supporting Crypto Chip(Optimized architecture)</a:t>
            </a:r>
          </a:p>
        </p:txBody>
      </p:sp>
      <p:sp>
        <p:nvSpPr>
          <p:cNvPr id="11" name="모서리가 둥근 직사각형 10"/>
          <p:cNvSpPr/>
          <p:nvPr/>
        </p:nvSpPr>
        <p:spPr>
          <a:xfrm>
            <a:off x="2946400" y="36098480"/>
            <a:ext cx="24841200" cy="3931920"/>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defRPr/>
            </a:pPr>
            <a:r>
              <a:rPr lang="en-US" altLang="ko-KR" sz="4000" kern="0" dirty="0" smtClean="0">
                <a:ln w="28575">
                  <a:noFill/>
                  <a:prstDash val="dash"/>
                </a:ln>
                <a:solidFill>
                  <a:prstClr val="black"/>
                </a:solidFill>
              </a:rPr>
              <a:t>The </a:t>
            </a:r>
            <a:r>
              <a:rPr lang="en-US" altLang="ko-KR" sz="4000" kern="0" dirty="0" smtClean="0">
                <a:ln w="28575">
                  <a:noFill/>
                  <a:prstDash val="dash"/>
                </a:ln>
                <a:solidFill>
                  <a:prstClr val="black"/>
                </a:solidFill>
              </a:rPr>
              <a:t>Design </a:t>
            </a:r>
            <a:r>
              <a:rPr lang="en-US" altLang="ko-KR" sz="4000" kern="0" dirty="0">
                <a:ln w="28575">
                  <a:noFill/>
                  <a:prstDash val="dash"/>
                </a:ln>
                <a:solidFill>
                  <a:prstClr val="black"/>
                </a:solidFill>
              </a:rPr>
              <a:t>process is digital type and it is </a:t>
            </a:r>
            <a:r>
              <a:rPr lang="en-US" altLang="ko-KR" sz="4000" kern="0" dirty="0" err="1">
                <a:ln w="28575">
                  <a:noFill/>
                  <a:prstDash val="dash"/>
                </a:ln>
                <a:solidFill>
                  <a:prstClr val="black"/>
                </a:solidFill>
              </a:rPr>
              <a:t>Magnachip</a:t>
            </a:r>
            <a:r>
              <a:rPr lang="en-US" altLang="ko-KR" sz="4000" kern="0" dirty="0">
                <a:ln w="28575">
                  <a:noFill/>
                  <a:prstDash val="dash"/>
                </a:ln>
                <a:solidFill>
                  <a:prstClr val="black"/>
                </a:solidFill>
              </a:rPr>
              <a:t> semiconductor/SK Hynix 180nm process, supply voltage is 3.3V, maximum operating frequency is 100MHz. It is confirmed the operation on the maximum operating frequency of each encryption module is working well and it is highly likely that high speed encryption and authentication will be possible when using this developed encryption/authentication SoC security module.</a:t>
            </a:r>
          </a:p>
        </p:txBody>
      </p:sp>
      <p:sp>
        <p:nvSpPr>
          <p:cNvPr id="10" name="직사각형 9">
            <a:extLst>
              <a:ext uri="{FF2B5EF4-FFF2-40B4-BE49-F238E27FC236}">
                <a16:creationId xmlns:a16="http://schemas.microsoft.com/office/drawing/2014/main" id="{4012F882-BF0B-4D88-BBFC-66C19F93E6EB}"/>
              </a:ext>
            </a:extLst>
          </p:cNvPr>
          <p:cNvSpPr/>
          <p:nvPr/>
        </p:nvSpPr>
        <p:spPr>
          <a:xfrm>
            <a:off x="3790645" y="21627916"/>
            <a:ext cx="11346961" cy="3970318"/>
          </a:xfrm>
          <a:prstGeom prst="rect">
            <a:avLst/>
          </a:prstGeom>
        </p:spPr>
        <p:txBody>
          <a:bodyPr wrap="square">
            <a:spAutoFit/>
          </a:bodyPr>
          <a:lstStyle/>
          <a:p>
            <a:pPr lvl="0" algn="just">
              <a:defRPr/>
            </a:pPr>
            <a:r>
              <a:rPr lang="en-US" altLang="ko-KR" sz="3600" kern="0" dirty="0">
                <a:ln w="28575">
                  <a:noFill/>
                  <a:prstDash val="dash"/>
                </a:ln>
                <a:solidFill>
                  <a:prstClr val="black"/>
                </a:solidFill>
              </a:rPr>
              <a:t> The cryptographic Core of the SoC security chip is the part that actually encrypts data. It is connected to AXI bus interface for input/output and transmission of data. Dispatcher analyzes command from external interface(SPI, UART) and transmits control signals to the cryptographic cores for processing commands. Every cores are wrapped by AXI Wrapper to make signals for AXI protocol.</a:t>
            </a:r>
          </a:p>
        </p:txBody>
      </p:sp>
      <p:sp>
        <p:nvSpPr>
          <p:cNvPr id="12" name="직사각형 11">
            <a:extLst>
              <a:ext uri="{FF2B5EF4-FFF2-40B4-BE49-F238E27FC236}">
                <a16:creationId xmlns:a16="http://schemas.microsoft.com/office/drawing/2014/main" id="{97496DC2-FFB6-4F21-ADE4-F993F4FB780D}"/>
              </a:ext>
            </a:extLst>
          </p:cNvPr>
          <p:cNvSpPr/>
          <p:nvPr/>
        </p:nvSpPr>
        <p:spPr>
          <a:xfrm>
            <a:off x="5535009" y="20596769"/>
            <a:ext cx="7398179" cy="646331"/>
          </a:xfrm>
          <a:prstGeom prst="rect">
            <a:avLst/>
          </a:prstGeom>
        </p:spPr>
        <p:txBody>
          <a:bodyPr wrap="none">
            <a:spAutoFit/>
          </a:bodyPr>
          <a:lstStyle/>
          <a:p>
            <a:r>
              <a:rPr lang="en-US" altLang="ko-KR" sz="3600" b="1" kern="0" dirty="0">
                <a:ln w="28575">
                  <a:noFill/>
                  <a:prstDash val="dash"/>
                </a:ln>
                <a:solidFill>
                  <a:prstClr val="black"/>
                </a:solidFill>
              </a:rPr>
              <a:t> &lt;Architecture of Cryptographic Chip&gt;</a:t>
            </a:r>
            <a:endParaRPr lang="ko-KR" altLang="en-US" sz="3600" dirty="0"/>
          </a:p>
        </p:txBody>
      </p:sp>
      <p:sp>
        <p:nvSpPr>
          <p:cNvPr id="13" name="직사각형 12">
            <a:extLst>
              <a:ext uri="{FF2B5EF4-FFF2-40B4-BE49-F238E27FC236}">
                <a16:creationId xmlns:a16="http://schemas.microsoft.com/office/drawing/2014/main" id="{46E37E69-0A89-41DB-9525-6636573F2652}"/>
              </a:ext>
            </a:extLst>
          </p:cNvPr>
          <p:cNvSpPr/>
          <p:nvPr/>
        </p:nvSpPr>
        <p:spPr>
          <a:xfrm>
            <a:off x="15618070" y="27304289"/>
            <a:ext cx="11346961" cy="2862322"/>
          </a:xfrm>
          <a:prstGeom prst="rect">
            <a:avLst/>
          </a:prstGeom>
        </p:spPr>
        <p:txBody>
          <a:bodyPr wrap="square">
            <a:spAutoFit/>
          </a:bodyPr>
          <a:lstStyle/>
          <a:p>
            <a:pPr lvl="0" algn="just" defTabSz="3507730" latinLnBrk="1">
              <a:defRPr/>
            </a:pPr>
            <a:r>
              <a:rPr lang="en-US" altLang="ko-KR" sz="3600" kern="0" dirty="0">
                <a:ln w="28575">
                  <a:noFill/>
                  <a:prstDash val="dash"/>
                </a:ln>
                <a:solidFill>
                  <a:prstClr val="black"/>
                </a:solidFill>
              </a:rPr>
              <a:t>In this time, we reduced size of HASH module by implementing 16 bit shifted hash calculation. Each round is divided into 4 </a:t>
            </a:r>
            <a:r>
              <a:rPr lang="en-US" altLang="ko-KR" sz="3600" kern="0" dirty="0" err="1">
                <a:ln w="28575">
                  <a:noFill/>
                  <a:prstDash val="dash"/>
                </a:ln>
                <a:solidFill>
                  <a:prstClr val="black"/>
                </a:solidFill>
              </a:rPr>
              <a:t>subrounds</a:t>
            </a:r>
            <a:r>
              <a:rPr lang="en-US" altLang="ko-KR" sz="3600" kern="0" dirty="0">
                <a:ln w="28575">
                  <a:noFill/>
                  <a:prstDash val="dash"/>
                </a:ln>
                <a:solidFill>
                  <a:prstClr val="black"/>
                </a:solidFill>
              </a:rPr>
              <a:t>. Only 16 bit calculation is performed at each </a:t>
            </a:r>
            <a:r>
              <a:rPr lang="en-US" altLang="ko-KR" sz="3600" kern="0" dirty="0" err="1">
                <a:ln w="28575">
                  <a:noFill/>
                  <a:prstDash val="dash"/>
                </a:ln>
                <a:solidFill>
                  <a:prstClr val="black"/>
                </a:solidFill>
              </a:rPr>
              <a:t>subround</a:t>
            </a:r>
            <a:r>
              <a:rPr lang="en-US" altLang="ko-KR" sz="3600" kern="0" dirty="0">
                <a:ln w="28575">
                  <a:noFill/>
                  <a:prstDash val="dash"/>
                </a:ln>
                <a:solidFill>
                  <a:prstClr val="black"/>
                </a:solidFill>
              </a:rPr>
              <a:t> and after each </a:t>
            </a:r>
            <a:r>
              <a:rPr lang="en-US" altLang="ko-KR" sz="3600" kern="0" dirty="0" err="1">
                <a:ln w="28575">
                  <a:noFill/>
                  <a:prstDash val="dash"/>
                </a:ln>
                <a:solidFill>
                  <a:prstClr val="black"/>
                </a:solidFill>
              </a:rPr>
              <a:t>subround</a:t>
            </a:r>
            <a:r>
              <a:rPr lang="en-US" altLang="ko-KR" sz="3600" kern="0" dirty="0">
                <a:ln w="28575">
                  <a:noFill/>
                  <a:prstDash val="dash"/>
                </a:ln>
                <a:solidFill>
                  <a:prstClr val="black"/>
                </a:solidFill>
              </a:rPr>
              <a:t>, data will be 16 bits shifted.</a:t>
            </a:r>
          </a:p>
        </p:txBody>
      </p:sp>
      <p:sp>
        <p:nvSpPr>
          <p:cNvPr id="2" name="직사각형 1">
            <a:extLst>
              <a:ext uri="{FF2B5EF4-FFF2-40B4-BE49-F238E27FC236}">
                <a16:creationId xmlns:a16="http://schemas.microsoft.com/office/drawing/2014/main" id="{5E45A8A1-FE5E-4A93-8FC6-CB68471DED27}"/>
              </a:ext>
            </a:extLst>
          </p:cNvPr>
          <p:cNvSpPr/>
          <p:nvPr/>
        </p:nvSpPr>
        <p:spPr>
          <a:xfrm>
            <a:off x="4542198" y="13020924"/>
            <a:ext cx="4232249" cy="707886"/>
          </a:xfrm>
          <a:prstGeom prst="rect">
            <a:avLst/>
          </a:prstGeom>
        </p:spPr>
        <p:txBody>
          <a:bodyPr wrap="none">
            <a:spAutoFit/>
          </a:bodyPr>
          <a:lstStyle/>
          <a:p>
            <a:pPr algn="ctr"/>
            <a:r>
              <a:rPr lang="en-US" altLang="ko-KR" sz="4000" b="1" dirty="0">
                <a:ln w="28575">
                  <a:noFill/>
                  <a:prstDash val="dash"/>
                </a:ln>
              </a:rPr>
              <a:t>Cryptographic Chip</a:t>
            </a:r>
          </a:p>
        </p:txBody>
      </p:sp>
      <p:sp>
        <p:nvSpPr>
          <p:cNvPr id="16" name="직사각형 15">
            <a:extLst>
              <a:ext uri="{FF2B5EF4-FFF2-40B4-BE49-F238E27FC236}">
                <a16:creationId xmlns:a16="http://schemas.microsoft.com/office/drawing/2014/main" id="{17D0A04B-F149-4461-8B67-7A57A52C0A68}"/>
              </a:ext>
            </a:extLst>
          </p:cNvPr>
          <p:cNvSpPr/>
          <p:nvPr/>
        </p:nvSpPr>
        <p:spPr>
          <a:xfrm>
            <a:off x="6453808" y="31146529"/>
            <a:ext cx="6423553" cy="646331"/>
          </a:xfrm>
          <a:prstGeom prst="rect">
            <a:avLst/>
          </a:prstGeom>
        </p:spPr>
        <p:txBody>
          <a:bodyPr wrap="none">
            <a:spAutoFit/>
          </a:bodyPr>
          <a:lstStyle/>
          <a:p>
            <a:r>
              <a:rPr lang="en-US" altLang="ko-KR" sz="3600" b="1" kern="0" dirty="0">
                <a:ln w="28575">
                  <a:noFill/>
                  <a:prstDash val="dash"/>
                </a:ln>
                <a:solidFill>
                  <a:prstClr val="black"/>
                </a:solidFill>
              </a:rPr>
              <a:t> &lt;Architecture of HASH Module&gt;</a:t>
            </a:r>
            <a:endParaRPr lang="ko-KR" altLang="en-US" sz="3600" dirty="0"/>
          </a:p>
        </p:txBody>
      </p:sp>
      <p:grpSp>
        <p:nvGrpSpPr>
          <p:cNvPr id="109" name="그룹 108">
            <a:extLst>
              <a:ext uri="{FF2B5EF4-FFF2-40B4-BE49-F238E27FC236}">
                <a16:creationId xmlns:a16="http://schemas.microsoft.com/office/drawing/2014/main" id="{71A783E1-1BB8-40D3-AE15-6966A46ABF15}"/>
              </a:ext>
            </a:extLst>
          </p:cNvPr>
          <p:cNvGrpSpPr/>
          <p:nvPr/>
        </p:nvGrpSpPr>
        <p:grpSpPr>
          <a:xfrm>
            <a:off x="4473106" y="13756951"/>
            <a:ext cx="10184037" cy="6408967"/>
            <a:chOff x="4473106" y="13756951"/>
            <a:chExt cx="10184037" cy="6408967"/>
          </a:xfrm>
        </p:grpSpPr>
        <p:sp>
          <p:nvSpPr>
            <p:cNvPr id="3" name="직사각형 2">
              <a:extLst>
                <a:ext uri="{FF2B5EF4-FFF2-40B4-BE49-F238E27FC236}">
                  <a16:creationId xmlns:a16="http://schemas.microsoft.com/office/drawing/2014/main" id="{B704CF24-8AAC-4DD1-9433-7AFA10043722}"/>
                </a:ext>
              </a:extLst>
            </p:cNvPr>
            <p:cNvSpPr/>
            <p:nvPr/>
          </p:nvSpPr>
          <p:spPr>
            <a:xfrm>
              <a:off x="4473106" y="17180947"/>
              <a:ext cx="9949989" cy="77369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800" b="1" dirty="0">
                  <a:solidFill>
                    <a:schemeClr val="tx1"/>
                  </a:solidFill>
                </a:rPr>
                <a:t>AXI</a:t>
              </a:r>
              <a:endParaRPr lang="ko-KR" altLang="en-US" sz="2800" b="1" dirty="0">
                <a:solidFill>
                  <a:schemeClr val="tx1"/>
                </a:solidFill>
              </a:endParaRPr>
            </a:p>
          </p:txBody>
        </p:sp>
        <p:sp>
          <p:nvSpPr>
            <p:cNvPr id="21" name="직사각형 20">
              <a:extLst>
                <a:ext uri="{FF2B5EF4-FFF2-40B4-BE49-F238E27FC236}">
                  <a16:creationId xmlns:a16="http://schemas.microsoft.com/office/drawing/2014/main" id="{EC31D16C-EA38-44D7-9AD1-D68C4047BD52}"/>
                </a:ext>
              </a:extLst>
            </p:cNvPr>
            <p:cNvSpPr/>
            <p:nvPr/>
          </p:nvSpPr>
          <p:spPr>
            <a:xfrm>
              <a:off x="4477274" y="18989691"/>
              <a:ext cx="1674550" cy="1176227"/>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b="1" dirty="0">
                  <a:solidFill>
                    <a:schemeClr val="tx1"/>
                  </a:solidFill>
                </a:rPr>
                <a:t>ARIA</a:t>
              </a:r>
              <a:endParaRPr lang="ko-KR" altLang="en-US" sz="3200" b="1" dirty="0">
                <a:solidFill>
                  <a:schemeClr val="tx1"/>
                </a:solidFill>
              </a:endParaRPr>
            </a:p>
          </p:txBody>
        </p:sp>
        <p:sp>
          <p:nvSpPr>
            <p:cNvPr id="24" name="직사각형 23">
              <a:extLst>
                <a:ext uri="{FF2B5EF4-FFF2-40B4-BE49-F238E27FC236}">
                  <a16:creationId xmlns:a16="http://schemas.microsoft.com/office/drawing/2014/main" id="{304E579C-6D1D-4AE2-8777-31DA44FC5ED5}"/>
                </a:ext>
              </a:extLst>
            </p:cNvPr>
            <p:cNvSpPr/>
            <p:nvPr/>
          </p:nvSpPr>
          <p:spPr>
            <a:xfrm>
              <a:off x="7202703" y="18989691"/>
              <a:ext cx="1674550" cy="1176227"/>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b="1" dirty="0">
                  <a:solidFill>
                    <a:schemeClr val="tx1"/>
                  </a:solidFill>
                </a:rPr>
                <a:t>GHASH</a:t>
              </a:r>
              <a:endParaRPr lang="ko-KR" altLang="en-US" sz="3200" b="1" dirty="0">
                <a:solidFill>
                  <a:schemeClr val="tx1"/>
                </a:solidFill>
              </a:endParaRPr>
            </a:p>
          </p:txBody>
        </p:sp>
        <p:sp>
          <p:nvSpPr>
            <p:cNvPr id="25" name="직사각형 24">
              <a:extLst>
                <a:ext uri="{FF2B5EF4-FFF2-40B4-BE49-F238E27FC236}">
                  <a16:creationId xmlns:a16="http://schemas.microsoft.com/office/drawing/2014/main" id="{BC83F2BA-46F7-4A5D-95C4-9A9665D47A6A}"/>
                </a:ext>
              </a:extLst>
            </p:cNvPr>
            <p:cNvSpPr/>
            <p:nvPr/>
          </p:nvSpPr>
          <p:spPr>
            <a:xfrm>
              <a:off x="9927848" y="18989691"/>
              <a:ext cx="1674550" cy="1176227"/>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b="1" dirty="0">
                  <a:solidFill>
                    <a:schemeClr val="tx1"/>
                  </a:solidFill>
                </a:rPr>
                <a:t>HASH</a:t>
              </a:r>
              <a:endParaRPr lang="ko-KR" altLang="en-US" sz="3200" b="1" dirty="0">
                <a:solidFill>
                  <a:schemeClr val="tx1"/>
                </a:solidFill>
              </a:endParaRPr>
            </a:p>
          </p:txBody>
        </p:sp>
        <p:sp>
          <p:nvSpPr>
            <p:cNvPr id="26" name="직사각형 25">
              <a:extLst>
                <a:ext uri="{FF2B5EF4-FFF2-40B4-BE49-F238E27FC236}">
                  <a16:creationId xmlns:a16="http://schemas.microsoft.com/office/drawing/2014/main" id="{75B90B48-5B97-49D7-8720-ECE84632CA55}"/>
                </a:ext>
              </a:extLst>
            </p:cNvPr>
            <p:cNvSpPr/>
            <p:nvPr/>
          </p:nvSpPr>
          <p:spPr>
            <a:xfrm>
              <a:off x="12748545" y="18989691"/>
              <a:ext cx="1674550" cy="1176227"/>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b="1" dirty="0">
                  <a:solidFill>
                    <a:schemeClr val="tx1"/>
                  </a:solidFill>
                </a:rPr>
                <a:t>ECC</a:t>
              </a:r>
              <a:endParaRPr lang="ko-KR" altLang="en-US" sz="3200" b="1" dirty="0">
                <a:solidFill>
                  <a:schemeClr val="tx1"/>
                </a:solidFill>
              </a:endParaRPr>
            </a:p>
          </p:txBody>
        </p:sp>
        <p:sp>
          <p:nvSpPr>
            <p:cNvPr id="27" name="직사각형 26">
              <a:extLst>
                <a:ext uri="{FF2B5EF4-FFF2-40B4-BE49-F238E27FC236}">
                  <a16:creationId xmlns:a16="http://schemas.microsoft.com/office/drawing/2014/main" id="{7F143917-8424-4FC3-AF03-A9772241D935}"/>
                </a:ext>
              </a:extLst>
            </p:cNvPr>
            <p:cNvSpPr/>
            <p:nvPr/>
          </p:nvSpPr>
          <p:spPr>
            <a:xfrm>
              <a:off x="6819752" y="15447778"/>
              <a:ext cx="2439411" cy="693945"/>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b="1" dirty="0">
                  <a:solidFill>
                    <a:schemeClr val="tx1"/>
                  </a:solidFill>
                </a:rPr>
                <a:t>Dispatcher</a:t>
              </a:r>
              <a:endParaRPr lang="ko-KR" altLang="en-US" sz="3200" b="1" dirty="0">
                <a:solidFill>
                  <a:schemeClr val="tx1"/>
                </a:solidFill>
              </a:endParaRPr>
            </a:p>
          </p:txBody>
        </p:sp>
        <p:sp>
          <p:nvSpPr>
            <p:cNvPr id="28" name="직사각형 27">
              <a:extLst>
                <a:ext uri="{FF2B5EF4-FFF2-40B4-BE49-F238E27FC236}">
                  <a16:creationId xmlns:a16="http://schemas.microsoft.com/office/drawing/2014/main" id="{77C1D2DF-E0CD-40F2-B53E-7A7C51BEA3D5}"/>
                </a:ext>
              </a:extLst>
            </p:cNvPr>
            <p:cNvSpPr/>
            <p:nvPr/>
          </p:nvSpPr>
          <p:spPr>
            <a:xfrm>
              <a:off x="9921328" y="14966548"/>
              <a:ext cx="1677486" cy="1175175"/>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b="1" dirty="0">
                  <a:solidFill>
                    <a:schemeClr val="tx1"/>
                  </a:solidFill>
                </a:rPr>
                <a:t>Data Buffer</a:t>
              </a:r>
              <a:endParaRPr lang="ko-KR" altLang="en-US" sz="3200" b="1" dirty="0">
                <a:solidFill>
                  <a:schemeClr val="tx1"/>
                </a:solidFill>
              </a:endParaRPr>
            </a:p>
          </p:txBody>
        </p:sp>
        <p:sp>
          <p:nvSpPr>
            <p:cNvPr id="29" name="직사각형 28">
              <a:extLst>
                <a:ext uri="{FF2B5EF4-FFF2-40B4-BE49-F238E27FC236}">
                  <a16:creationId xmlns:a16="http://schemas.microsoft.com/office/drawing/2014/main" id="{8C3A0A02-A482-49F8-9A6C-6A9DE6CA93EE}"/>
                </a:ext>
              </a:extLst>
            </p:cNvPr>
            <p:cNvSpPr/>
            <p:nvPr/>
          </p:nvSpPr>
          <p:spPr>
            <a:xfrm>
              <a:off x="12442367" y="14966548"/>
              <a:ext cx="1980728" cy="1175175"/>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b="1" dirty="0">
                  <a:solidFill>
                    <a:schemeClr val="tx1"/>
                  </a:solidFill>
                </a:rPr>
                <a:t>Interface</a:t>
              </a:r>
              <a:endParaRPr lang="ko-KR" altLang="en-US" sz="3200" b="1" dirty="0">
                <a:solidFill>
                  <a:schemeClr val="tx1"/>
                </a:solidFill>
              </a:endParaRPr>
            </a:p>
          </p:txBody>
        </p:sp>
        <p:sp>
          <p:nvSpPr>
            <p:cNvPr id="30" name="직사각형 29">
              <a:extLst>
                <a:ext uri="{FF2B5EF4-FFF2-40B4-BE49-F238E27FC236}">
                  <a16:creationId xmlns:a16="http://schemas.microsoft.com/office/drawing/2014/main" id="{5AF2CB12-F1DE-44DB-A60D-A291AB47E148}"/>
                </a:ext>
              </a:extLst>
            </p:cNvPr>
            <p:cNvSpPr/>
            <p:nvPr/>
          </p:nvSpPr>
          <p:spPr>
            <a:xfrm>
              <a:off x="4477274" y="18518635"/>
              <a:ext cx="1674550" cy="471056"/>
            </a:xfrm>
            <a:prstGeom prst="rect">
              <a:avLst/>
            </a:prstGeom>
            <a:solidFill>
              <a:srgbClr val="9BA5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800" b="1" dirty="0">
                  <a:solidFill>
                    <a:schemeClr val="tx1"/>
                  </a:solidFill>
                </a:rPr>
                <a:t>Slave</a:t>
              </a:r>
              <a:endParaRPr lang="ko-KR" altLang="en-US" sz="2800" b="1" dirty="0">
                <a:solidFill>
                  <a:schemeClr val="tx1"/>
                </a:solidFill>
              </a:endParaRPr>
            </a:p>
          </p:txBody>
        </p:sp>
        <p:sp>
          <p:nvSpPr>
            <p:cNvPr id="31" name="직사각형 30">
              <a:extLst>
                <a:ext uri="{FF2B5EF4-FFF2-40B4-BE49-F238E27FC236}">
                  <a16:creationId xmlns:a16="http://schemas.microsoft.com/office/drawing/2014/main" id="{43763181-180F-4DF7-801E-5809D270EA06}"/>
                </a:ext>
              </a:extLst>
            </p:cNvPr>
            <p:cNvSpPr/>
            <p:nvPr/>
          </p:nvSpPr>
          <p:spPr>
            <a:xfrm>
              <a:off x="7202703" y="18518635"/>
              <a:ext cx="1674550" cy="471056"/>
            </a:xfrm>
            <a:prstGeom prst="rect">
              <a:avLst/>
            </a:prstGeom>
            <a:solidFill>
              <a:srgbClr val="9BA5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800" b="1" dirty="0">
                  <a:solidFill>
                    <a:schemeClr val="tx1"/>
                  </a:solidFill>
                </a:rPr>
                <a:t>Slave</a:t>
              </a:r>
              <a:endParaRPr lang="ko-KR" altLang="en-US" sz="2800" b="1" dirty="0">
                <a:solidFill>
                  <a:schemeClr val="tx1"/>
                </a:solidFill>
              </a:endParaRPr>
            </a:p>
          </p:txBody>
        </p:sp>
        <p:sp>
          <p:nvSpPr>
            <p:cNvPr id="32" name="직사각형 31">
              <a:extLst>
                <a:ext uri="{FF2B5EF4-FFF2-40B4-BE49-F238E27FC236}">
                  <a16:creationId xmlns:a16="http://schemas.microsoft.com/office/drawing/2014/main" id="{A46342CC-923A-4E2F-AA58-A24CC7A193DA}"/>
                </a:ext>
              </a:extLst>
            </p:cNvPr>
            <p:cNvSpPr/>
            <p:nvPr/>
          </p:nvSpPr>
          <p:spPr>
            <a:xfrm>
              <a:off x="9927848" y="18518635"/>
              <a:ext cx="1670966" cy="471056"/>
            </a:xfrm>
            <a:prstGeom prst="rect">
              <a:avLst/>
            </a:prstGeom>
            <a:solidFill>
              <a:srgbClr val="9BA5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800" b="1" dirty="0">
                  <a:solidFill>
                    <a:schemeClr val="tx1"/>
                  </a:solidFill>
                </a:rPr>
                <a:t>Slave</a:t>
              </a:r>
              <a:endParaRPr lang="ko-KR" altLang="en-US" sz="2800" b="1" dirty="0">
                <a:solidFill>
                  <a:schemeClr val="tx1"/>
                </a:solidFill>
              </a:endParaRPr>
            </a:p>
          </p:txBody>
        </p:sp>
        <p:sp>
          <p:nvSpPr>
            <p:cNvPr id="33" name="직사각형 32">
              <a:extLst>
                <a:ext uri="{FF2B5EF4-FFF2-40B4-BE49-F238E27FC236}">
                  <a16:creationId xmlns:a16="http://schemas.microsoft.com/office/drawing/2014/main" id="{FEFCCB36-613F-46CE-A5D8-3B0B4D727EB2}"/>
                </a:ext>
              </a:extLst>
            </p:cNvPr>
            <p:cNvSpPr/>
            <p:nvPr/>
          </p:nvSpPr>
          <p:spPr>
            <a:xfrm>
              <a:off x="12748545" y="18518635"/>
              <a:ext cx="1674550" cy="471056"/>
            </a:xfrm>
            <a:prstGeom prst="rect">
              <a:avLst/>
            </a:prstGeom>
            <a:solidFill>
              <a:srgbClr val="9BA5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800" b="1" dirty="0">
                  <a:solidFill>
                    <a:schemeClr val="tx1"/>
                  </a:solidFill>
                </a:rPr>
                <a:t>Slave</a:t>
              </a:r>
              <a:endParaRPr lang="ko-KR" altLang="en-US" sz="2800" b="1" dirty="0">
                <a:solidFill>
                  <a:schemeClr val="tx1"/>
                </a:solidFill>
              </a:endParaRPr>
            </a:p>
          </p:txBody>
        </p:sp>
        <p:sp>
          <p:nvSpPr>
            <p:cNvPr id="35" name="직사각형 34">
              <a:extLst>
                <a:ext uri="{FF2B5EF4-FFF2-40B4-BE49-F238E27FC236}">
                  <a16:creationId xmlns:a16="http://schemas.microsoft.com/office/drawing/2014/main" id="{470B986B-7EF5-44FA-93E0-1C2ECFA2ABB1}"/>
                </a:ext>
              </a:extLst>
            </p:cNvPr>
            <p:cNvSpPr/>
            <p:nvPr/>
          </p:nvSpPr>
          <p:spPr>
            <a:xfrm>
              <a:off x="9921329" y="16141723"/>
              <a:ext cx="1677486" cy="471056"/>
            </a:xfrm>
            <a:prstGeom prst="rect">
              <a:avLst/>
            </a:prstGeom>
            <a:solidFill>
              <a:srgbClr val="9BA5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800" b="1" dirty="0">
                  <a:solidFill>
                    <a:schemeClr val="tx1"/>
                  </a:solidFill>
                </a:rPr>
                <a:t>Slave</a:t>
              </a:r>
              <a:endParaRPr lang="ko-KR" altLang="en-US" sz="2800" b="1" dirty="0">
                <a:solidFill>
                  <a:schemeClr val="tx1"/>
                </a:solidFill>
              </a:endParaRPr>
            </a:p>
          </p:txBody>
        </p:sp>
        <p:sp>
          <p:nvSpPr>
            <p:cNvPr id="36" name="직사각형 35">
              <a:extLst>
                <a:ext uri="{FF2B5EF4-FFF2-40B4-BE49-F238E27FC236}">
                  <a16:creationId xmlns:a16="http://schemas.microsoft.com/office/drawing/2014/main" id="{57EA0588-4C16-4BAD-8DEC-8642BA396CCE}"/>
                </a:ext>
              </a:extLst>
            </p:cNvPr>
            <p:cNvSpPr/>
            <p:nvPr/>
          </p:nvSpPr>
          <p:spPr>
            <a:xfrm>
              <a:off x="6816169" y="16141723"/>
              <a:ext cx="2439411" cy="471056"/>
            </a:xfrm>
            <a:prstGeom prst="rect">
              <a:avLst/>
            </a:prstGeom>
            <a:solidFill>
              <a:srgbClr val="FFABA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800" b="1" dirty="0">
                  <a:solidFill>
                    <a:schemeClr val="tx1"/>
                  </a:solidFill>
                </a:rPr>
                <a:t>Master</a:t>
              </a:r>
              <a:endParaRPr lang="ko-KR" altLang="en-US" sz="2800" b="1" dirty="0">
                <a:solidFill>
                  <a:schemeClr val="tx1"/>
                </a:solidFill>
              </a:endParaRPr>
            </a:p>
          </p:txBody>
        </p:sp>
        <p:sp>
          <p:nvSpPr>
            <p:cNvPr id="37" name="직사각형 36">
              <a:extLst>
                <a:ext uri="{FF2B5EF4-FFF2-40B4-BE49-F238E27FC236}">
                  <a16:creationId xmlns:a16="http://schemas.microsoft.com/office/drawing/2014/main" id="{40A1C3EE-B661-42FA-88D9-2BAD08E97EDA}"/>
                </a:ext>
              </a:extLst>
            </p:cNvPr>
            <p:cNvSpPr/>
            <p:nvPr/>
          </p:nvSpPr>
          <p:spPr>
            <a:xfrm>
              <a:off x="4906098" y="17795173"/>
              <a:ext cx="816902" cy="159467"/>
            </a:xfrm>
            <a:prstGeom prst="rect">
              <a:avLst/>
            </a:prstGeom>
            <a:solidFill>
              <a:srgbClr val="9BA5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b="1" dirty="0">
                <a:solidFill>
                  <a:schemeClr val="tx1"/>
                </a:solidFill>
              </a:endParaRPr>
            </a:p>
          </p:txBody>
        </p:sp>
        <p:sp>
          <p:nvSpPr>
            <p:cNvPr id="38" name="직사각형 37">
              <a:extLst>
                <a:ext uri="{FF2B5EF4-FFF2-40B4-BE49-F238E27FC236}">
                  <a16:creationId xmlns:a16="http://schemas.microsoft.com/office/drawing/2014/main" id="{21BCC0D7-12F2-491F-BA2A-F1DF2AACEBC7}"/>
                </a:ext>
              </a:extLst>
            </p:cNvPr>
            <p:cNvSpPr/>
            <p:nvPr/>
          </p:nvSpPr>
          <p:spPr>
            <a:xfrm>
              <a:off x="7627943" y="17795173"/>
              <a:ext cx="816902" cy="159467"/>
            </a:xfrm>
            <a:prstGeom prst="rect">
              <a:avLst/>
            </a:prstGeom>
            <a:solidFill>
              <a:srgbClr val="9BA5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b="1" dirty="0">
                <a:solidFill>
                  <a:schemeClr val="tx1"/>
                </a:solidFill>
              </a:endParaRPr>
            </a:p>
          </p:txBody>
        </p:sp>
        <p:sp>
          <p:nvSpPr>
            <p:cNvPr id="39" name="직사각형 38">
              <a:extLst>
                <a:ext uri="{FF2B5EF4-FFF2-40B4-BE49-F238E27FC236}">
                  <a16:creationId xmlns:a16="http://schemas.microsoft.com/office/drawing/2014/main" id="{B118E50B-9440-45C2-8614-BB001D5DA441}"/>
                </a:ext>
              </a:extLst>
            </p:cNvPr>
            <p:cNvSpPr/>
            <p:nvPr/>
          </p:nvSpPr>
          <p:spPr>
            <a:xfrm>
              <a:off x="10353088" y="17795173"/>
              <a:ext cx="816902" cy="159467"/>
            </a:xfrm>
            <a:prstGeom prst="rect">
              <a:avLst/>
            </a:prstGeom>
            <a:solidFill>
              <a:srgbClr val="9BA5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b="1" dirty="0">
                <a:solidFill>
                  <a:schemeClr val="tx1"/>
                </a:solidFill>
              </a:endParaRPr>
            </a:p>
          </p:txBody>
        </p:sp>
        <p:sp>
          <p:nvSpPr>
            <p:cNvPr id="40" name="직사각형 39">
              <a:extLst>
                <a:ext uri="{FF2B5EF4-FFF2-40B4-BE49-F238E27FC236}">
                  <a16:creationId xmlns:a16="http://schemas.microsoft.com/office/drawing/2014/main" id="{1EF07544-3D5D-429D-BA23-43B733B6BBB3}"/>
                </a:ext>
              </a:extLst>
            </p:cNvPr>
            <p:cNvSpPr/>
            <p:nvPr/>
          </p:nvSpPr>
          <p:spPr>
            <a:xfrm>
              <a:off x="13173785" y="17795173"/>
              <a:ext cx="816902" cy="159467"/>
            </a:xfrm>
            <a:prstGeom prst="rect">
              <a:avLst/>
            </a:prstGeom>
            <a:solidFill>
              <a:srgbClr val="9BA5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b="1" dirty="0">
                <a:solidFill>
                  <a:schemeClr val="tx1"/>
                </a:solidFill>
              </a:endParaRPr>
            </a:p>
          </p:txBody>
        </p:sp>
        <p:sp>
          <p:nvSpPr>
            <p:cNvPr id="42" name="직사각형 41">
              <a:extLst>
                <a:ext uri="{FF2B5EF4-FFF2-40B4-BE49-F238E27FC236}">
                  <a16:creationId xmlns:a16="http://schemas.microsoft.com/office/drawing/2014/main" id="{77A0B1CF-0F2E-4728-9961-DF707144200C}"/>
                </a:ext>
              </a:extLst>
            </p:cNvPr>
            <p:cNvSpPr/>
            <p:nvPr/>
          </p:nvSpPr>
          <p:spPr>
            <a:xfrm>
              <a:off x="10359046" y="17181127"/>
              <a:ext cx="816902" cy="159467"/>
            </a:xfrm>
            <a:prstGeom prst="rect">
              <a:avLst/>
            </a:prstGeom>
            <a:solidFill>
              <a:srgbClr val="9BA5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b="1" dirty="0">
                <a:solidFill>
                  <a:schemeClr val="tx1"/>
                </a:solidFill>
              </a:endParaRPr>
            </a:p>
          </p:txBody>
        </p:sp>
        <p:sp>
          <p:nvSpPr>
            <p:cNvPr id="43" name="직사각형 42">
              <a:extLst>
                <a:ext uri="{FF2B5EF4-FFF2-40B4-BE49-F238E27FC236}">
                  <a16:creationId xmlns:a16="http://schemas.microsoft.com/office/drawing/2014/main" id="{19D5FAB9-3125-4D21-A725-560760F025C1}"/>
                </a:ext>
              </a:extLst>
            </p:cNvPr>
            <p:cNvSpPr/>
            <p:nvPr/>
          </p:nvSpPr>
          <p:spPr>
            <a:xfrm>
              <a:off x="7627423" y="17181127"/>
              <a:ext cx="816902" cy="159467"/>
            </a:xfrm>
            <a:prstGeom prst="rect">
              <a:avLst/>
            </a:prstGeom>
            <a:solidFill>
              <a:srgbClr val="FFABA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b="1" dirty="0">
                <a:solidFill>
                  <a:schemeClr val="tx1"/>
                </a:solidFill>
              </a:endParaRPr>
            </a:p>
          </p:txBody>
        </p:sp>
        <p:cxnSp>
          <p:nvCxnSpPr>
            <p:cNvPr id="44" name="직선 화살표 연결선 43">
              <a:extLst>
                <a:ext uri="{FF2B5EF4-FFF2-40B4-BE49-F238E27FC236}">
                  <a16:creationId xmlns:a16="http://schemas.microsoft.com/office/drawing/2014/main" id="{90CF2841-355F-4AD1-91A6-67A09D5B4E66}"/>
                </a:ext>
              </a:extLst>
            </p:cNvPr>
            <p:cNvCxnSpPr>
              <a:stCxn id="36" idx="2"/>
              <a:endCxn id="43" idx="0"/>
            </p:cNvCxnSpPr>
            <p:nvPr/>
          </p:nvCxnSpPr>
          <p:spPr>
            <a:xfrm flipH="1">
              <a:off x="8035874" y="16612779"/>
              <a:ext cx="1" cy="568348"/>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45" name="직선 화살표 연결선 44">
              <a:extLst>
                <a:ext uri="{FF2B5EF4-FFF2-40B4-BE49-F238E27FC236}">
                  <a16:creationId xmlns:a16="http://schemas.microsoft.com/office/drawing/2014/main" id="{F96B69AE-ED2B-41E4-9B80-AE53D6A85DF9}"/>
                </a:ext>
              </a:extLst>
            </p:cNvPr>
            <p:cNvCxnSpPr>
              <a:cxnSpLocks/>
              <a:stCxn id="35" idx="2"/>
              <a:endCxn id="42" idx="0"/>
            </p:cNvCxnSpPr>
            <p:nvPr/>
          </p:nvCxnSpPr>
          <p:spPr>
            <a:xfrm>
              <a:off x="10760072" y="16612779"/>
              <a:ext cx="7425" cy="568348"/>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46" name="직선 화살표 연결선 45">
              <a:extLst>
                <a:ext uri="{FF2B5EF4-FFF2-40B4-BE49-F238E27FC236}">
                  <a16:creationId xmlns:a16="http://schemas.microsoft.com/office/drawing/2014/main" id="{3FBFAEF5-F073-43EB-B27F-FCC2707138DE}"/>
                </a:ext>
              </a:extLst>
            </p:cNvPr>
            <p:cNvCxnSpPr>
              <a:cxnSpLocks/>
            </p:cNvCxnSpPr>
            <p:nvPr/>
          </p:nvCxnSpPr>
          <p:spPr>
            <a:xfrm flipH="1">
              <a:off x="11605092" y="15423034"/>
              <a:ext cx="837274" cy="7286"/>
            </a:xfrm>
            <a:prstGeom prst="straightConnector1">
              <a:avLst/>
            </a:prstGeom>
            <a:ln w="381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47" name="직선 화살표 연결선 46">
              <a:extLst>
                <a:ext uri="{FF2B5EF4-FFF2-40B4-BE49-F238E27FC236}">
                  <a16:creationId xmlns:a16="http://schemas.microsoft.com/office/drawing/2014/main" id="{3F031AC3-A54E-4CE7-A7AA-F96DBE2EF075}"/>
                </a:ext>
              </a:extLst>
            </p:cNvPr>
            <p:cNvCxnSpPr>
              <a:cxnSpLocks/>
              <a:stCxn id="40" idx="2"/>
              <a:endCxn id="33" idx="0"/>
            </p:cNvCxnSpPr>
            <p:nvPr/>
          </p:nvCxnSpPr>
          <p:spPr>
            <a:xfrm>
              <a:off x="13582236" y="17954640"/>
              <a:ext cx="3584" cy="563995"/>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48" name="직선 화살표 연결선 47">
              <a:extLst>
                <a:ext uri="{FF2B5EF4-FFF2-40B4-BE49-F238E27FC236}">
                  <a16:creationId xmlns:a16="http://schemas.microsoft.com/office/drawing/2014/main" id="{9A660C70-75E7-4088-A8C6-960755F497EF}"/>
                </a:ext>
              </a:extLst>
            </p:cNvPr>
            <p:cNvCxnSpPr>
              <a:cxnSpLocks/>
              <a:stCxn id="39" idx="2"/>
              <a:endCxn id="32" idx="0"/>
            </p:cNvCxnSpPr>
            <p:nvPr/>
          </p:nvCxnSpPr>
          <p:spPr>
            <a:xfrm>
              <a:off x="10761539" y="17954640"/>
              <a:ext cx="1792" cy="563995"/>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49" name="직선 화살표 연결선 48">
              <a:extLst>
                <a:ext uri="{FF2B5EF4-FFF2-40B4-BE49-F238E27FC236}">
                  <a16:creationId xmlns:a16="http://schemas.microsoft.com/office/drawing/2014/main" id="{5D50FC7A-B847-4E63-8FA5-A82E46929005}"/>
                </a:ext>
              </a:extLst>
            </p:cNvPr>
            <p:cNvCxnSpPr>
              <a:cxnSpLocks/>
              <a:stCxn id="38" idx="2"/>
              <a:endCxn id="31" idx="0"/>
            </p:cNvCxnSpPr>
            <p:nvPr/>
          </p:nvCxnSpPr>
          <p:spPr>
            <a:xfrm>
              <a:off x="8036394" y="17954640"/>
              <a:ext cx="3584" cy="563995"/>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50" name="직선 화살표 연결선 49">
              <a:extLst>
                <a:ext uri="{FF2B5EF4-FFF2-40B4-BE49-F238E27FC236}">
                  <a16:creationId xmlns:a16="http://schemas.microsoft.com/office/drawing/2014/main" id="{18462D23-08B3-4673-930F-40D09668DE9A}"/>
                </a:ext>
              </a:extLst>
            </p:cNvPr>
            <p:cNvCxnSpPr>
              <a:cxnSpLocks/>
              <a:stCxn id="37" idx="2"/>
              <a:endCxn id="30" idx="0"/>
            </p:cNvCxnSpPr>
            <p:nvPr/>
          </p:nvCxnSpPr>
          <p:spPr>
            <a:xfrm>
              <a:off x="5314549" y="17954640"/>
              <a:ext cx="0" cy="563995"/>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54" name="직선 화살표 연결선 53">
              <a:extLst>
                <a:ext uri="{FF2B5EF4-FFF2-40B4-BE49-F238E27FC236}">
                  <a16:creationId xmlns:a16="http://schemas.microsoft.com/office/drawing/2014/main" id="{CE746EEA-EFA1-47BC-B4ED-5B1FAB663F84}"/>
                </a:ext>
              </a:extLst>
            </p:cNvPr>
            <p:cNvCxnSpPr>
              <a:cxnSpLocks/>
            </p:cNvCxnSpPr>
            <p:nvPr/>
          </p:nvCxnSpPr>
          <p:spPr>
            <a:xfrm flipH="1">
              <a:off x="11605092" y="15746245"/>
              <a:ext cx="837274" cy="7286"/>
            </a:xfrm>
            <a:prstGeom prst="straightConnector1">
              <a:avLst/>
            </a:prstGeom>
            <a:ln w="38100">
              <a:solidFill>
                <a:schemeClr val="tx1"/>
              </a:solidFill>
              <a:headEnd type="non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55" name="직선 화살표 연결선 54">
              <a:extLst>
                <a:ext uri="{FF2B5EF4-FFF2-40B4-BE49-F238E27FC236}">
                  <a16:creationId xmlns:a16="http://schemas.microsoft.com/office/drawing/2014/main" id="{072DA0E7-9C1A-4A94-B9F6-53AC75BE6B2F}"/>
                </a:ext>
              </a:extLst>
            </p:cNvPr>
            <p:cNvCxnSpPr>
              <a:cxnSpLocks/>
            </p:cNvCxnSpPr>
            <p:nvPr/>
          </p:nvCxnSpPr>
          <p:spPr>
            <a:xfrm>
              <a:off x="13662069" y="14356758"/>
              <a:ext cx="1" cy="646574"/>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F16EDE6A-06EA-4C1C-BB93-7AE6E8506C80}"/>
                </a:ext>
              </a:extLst>
            </p:cNvPr>
            <p:cNvSpPr txBox="1"/>
            <p:nvPr/>
          </p:nvSpPr>
          <p:spPr>
            <a:xfrm>
              <a:off x="12817216" y="13756951"/>
              <a:ext cx="1839927" cy="584775"/>
            </a:xfrm>
            <a:prstGeom prst="rect">
              <a:avLst/>
            </a:prstGeom>
            <a:noFill/>
          </p:spPr>
          <p:txBody>
            <a:bodyPr wrap="none" rtlCol="0">
              <a:spAutoFit/>
            </a:bodyPr>
            <a:lstStyle/>
            <a:p>
              <a:r>
                <a:rPr lang="en-US" altLang="ko-KR" sz="3200" b="1" dirty="0"/>
                <a:t>SPI, UART</a:t>
              </a:r>
              <a:endParaRPr lang="ko-KR" altLang="en-US" sz="3200" b="1" dirty="0"/>
            </a:p>
          </p:txBody>
        </p:sp>
        <p:sp>
          <p:nvSpPr>
            <p:cNvPr id="58" name="직사각형 57">
              <a:extLst>
                <a:ext uri="{FF2B5EF4-FFF2-40B4-BE49-F238E27FC236}">
                  <a16:creationId xmlns:a16="http://schemas.microsoft.com/office/drawing/2014/main" id="{B466CB6B-5D1F-4352-BBBC-DC7B7CA705C1}"/>
                </a:ext>
              </a:extLst>
            </p:cNvPr>
            <p:cNvSpPr/>
            <p:nvPr/>
          </p:nvSpPr>
          <p:spPr>
            <a:xfrm>
              <a:off x="4553247" y="14966548"/>
              <a:ext cx="1674550" cy="1213011"/>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b="1" dirty="0">
                  <a:solidFill>
                    <a:schemeClr val="tx1"/>
                  </a:solidFill>
                </a:rPr>
                <a:t>Status</a:t>
              </a:r>
              <a:endParaRPr lang="ko-KR" altLang="en-US" sz="3200" b="1" dirty="0">
                <a:solidFill>
                  <a:schemeClr val="tx1"/>
                </a:solidFill>
              </a:endParaRPr>
            </a:p>
          </p:txBody>
        </p:sp>
        <p:sp>
          <p:nvSpPr>
            <p:cNvPr id="59" name="직사각형 58">
              <a:extLst>
                <a:ext uri="{FF2B5EF4-FFF2-40B4-BE49-F238E27FC236}">
                  <a16:creationId xmlns:a16="http://schemas.microsoft.com/office/drawing/2014/main" id="{2E49AB3D-3A21-4CB8-B87F-5ADDFC555535}"/>
                </a:ext>
              </a:extLst>
            </p:cNvPr>
            <p:cNvSpPr/>
            <p:nvPr/>
          </p:nvSpPr>
          <p:spPr>
            <a:xfrm>
              <a:off x="4553247" y="16183547"/>
              <a:ext cx="1674550" cy="471056"/>
            </a:xfrm>
            <a:prstGeom prst="rect">
              <a:avLst/>
            </a:prstGeom>
            <a:solidFill>
              <a:srgbClr val="9BA5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800" b="1" dirty="0">
                  <a:solidFill>
                    <a:schemeClr val="tx1"/>
                  </a:solidFill>
                </a:rPr>
                <a:t>Slave</a:t>
              </a:r>
              <a:endParaRPr lang="ko-KR" altLang="en-US" sz="2800" b="1" dirty="0">
                <a:solidFill>
                  <a:schemeClr val="tx1"/>
                </a:solidFill>
              </a:endParaRPr>
            </a:p>
          </p:txBody>
        </p:sp>
        <p:cxnSp>
          <p:nvCxnSpPr>
            <p:cNvPr id="60" name="직선 화살표 연결선 59">
              <a:extLst>
                <a:ext uri="{FF2B5EF4-FFF2-40B4-BE49-F238E27FC236}">
                  <a16:creationId xmlns:a16="http://schemas.microsoft.com/office/drawing/2014/main" id="{6237649D-BD3A-49E3-981B-196D89F5D3F1}"/>
                </a:ext>
              </a:extLst>
            </p:cNvPr>
            <p:cNvCxnSpPr>
              <a:cxnSpLocks/>
              <a:stCxn id="59" idx="2"/>
              <a:endCxn id="62" idx="0"/>
            </p:cNvCxnSpPr>
            <p:nvPr/>
          </p:nvCxnSpPr>
          <p:spPr>
            <a:xfrm>
              <a:off x="5390522" y="16654603"/>
              <a:ext cx="0" cy="526524"/>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62" name="직사각형 61">
              <a:extLst>
                <a:ext uri="{FF2B5EF4-FFF2-40B4-BE49-F238E27FC236}">
                  <a16:creationId xmlns:a16="http://schemas.microsoft.com/office/drawing/2014/main" id="{9185425B-D901-48A8-B968-3236E1B27D90}"/>
                </a:ext>
              </a:extLst>
            </p:cNvPr>
            <p:cNvSpPr/>
            <p:nvPr/>
          </p:nvSpPr>
          <p:spPr>
            <a:xfrm>
              <a:off x="4982071" y="17181127"/>
              <a:ext cx="816902" cy="159467"/>
            </a:xfrm>
            <a:prstGeom prst="rect">
              <a:avLst/>
            </a:prstGeom>
            <a:solidFill>
              <a:srgbClr val="9BA5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b="1" dirty="0">
                <a:solidFill>
                  <a:schemeClr val="tx1"/>
                </a:solidFill>
              </a:endParaRPr>
            </a:p>
          </p:txBody>
        </p:sp>
        <p:sp>
          <p:nvSpPr>
            <p:cNvPr id="64" name="직사각형 63">
              <a:extLst>
                <a:ext uri="{FF2B5EF4-FFF2-40B4-BE49-F238E27FC236}">
                  <a16:creationId xmlns:a16="http://schemas.microsoft.com/office/drawing/2014/main" id="{A2A2CC43-9758-41C6-989F-B358CCB44C60}"/>
                </a:ext>
              </a:extLst>
            </p:cNvPr>
            <p:cNvSpPr/>
            <p:nvPr/>
          </p:nvSpPr>
          <p:spPr>
            <a:xfrm>
              <a:off x="6816168" y="14976722"/>
              <a:ext cx="2439411" cy="471056"/>
            </a:xfrm>
            <a:prstGeom prst="rect">
              <a:avLst/>
            </a:prstGeom>
            <a:solidFill>
              <a:schemeClr val="bg2">
                <a:lumMod val="9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800" b="1" dirty="0">
                  <a:solidFill>
                    <a:schemeClr val="tx1"/>
                  </a:solidFill>
                </a:rPr>
                <a:t>Interrupt</a:t>
              </a:r>
              <a:endParaRPr lang="ko-KR" altLang="en-US" sz="2800" b="1" dirty="0">
                <a:solidFill>
                  <a:schemeClr val="tx1"/>
                </a:solidFill>
              </a:endParaRPr>
            </a:p>
          </p:txBody>
        </p:sp>
        <p:sp>
          <p:nvSpPr>
            <p:cNvPr id="65" name="직사각형 64">
              <a:extLst>
                <a:ext uri="{FF2B5EF4-FFF2-40B4-BE49-F238E27FC236}">
                  <a16:creationId xmlns:a16="http://schemas.microsoft.com/office/drawing/2014/main" id="{F70A1C55-6BFF-4BE8-AD15-C2D2163EA16C}"/>
                </a:ext>
              </a:extLst>
            </p:cNvPr>
            <p:cNvSpPr/>
            <p:nvPr/>
          </p:nvSpPr>
          <p:spPr>
            <a:xfrm>
              <a:off x="9923120" y="14965112"/>
              <a:ext cx="305344" cy="471056"/>
            </a:xfrm>
            <a:prstGeom prst="rect">
              <a:avLst/>
            </a:prstGeom>
            <a:solidFill>
              <a:schemeClr val="bg2">
                <a:lumMod val="9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b="1" dirty="0">
                <a:solidFill>
                  <a:schemeClr val="tx1"/>
                </a:solidFill>
              </a:endParaRPr>
            </a:p>
          </p:txBody>
        </p:sp>
        <p:cxnSp>
          <p:nvCxnSpPr>
            <p:cNvPr id="66" name="직선 화살표 연결선 65">
              <a:extLst>
                <a:ext uri="{FF2B5EF4-FFF2-40B4-BE49-F238E27FC236}">
                  <a16:creationId xmlns:a16="http://schemas.microsoft.com/office/drawing/2014/main" id="{DA45FBC6-9D59-421C-B285-D18678CAAF17}"/>
                </a:ext>
              </a:extLst>
            </p:cNvPr>
            <p:cNvCxnSpPr>
              <a:cxnSpLocks/>
              <a:stCxn id="65" idx="1"/>
              <a:endCxn id="64" idx="3"/>
            </p:cNvCxnSpPr>
            <p:nvPr/>
          </p:nvCxnSpPr>
          <p:spPr>
            <a:xfrm flipH="1">
              <a:off x="9255579" y="15200640"/>
              <a:ext cx="667541" cy="11610"/>
            </a:xfrm>
            <a:prstGeom prst="straightConnector1">
              <a:avLst/>
            </a:prstGeom>
            <a:ln w="38100">
              <a:solidFill>
                <a:schemeClr val="tx1"/>
              </a:solidFill>
              <a:headEnd type="none" w="lg" len="lg"/>
              <a:tailEnd type="triangle" w="lg" len="lg"/>
            </a:ln>
          </p:spPr>
          <p:style>
            <a:lnRef idx="1">
              <a:schemeClr val="accent1"/>
            </a:lnRef>
            <a:fillRef idx="0">
              <a:schemeClr val="accent1"/>
            </a:fillRef>
            <a:effectRef idx="0">
              <a:schemeClr val="accent1"/>
            </a:effectRef>
            <a:fontRef idx="minor">
              <a:schemeClr val="tx1"/>
            </a:fontRef>
          </p:style>
        </p:cxnSp>
        <p:sp>
          <p:nvSpPr>
            <p:cNvPr id="73" name="직사각형 72">
              <a:extLst>
                <a:ext uri="{FF2B5EF4-FFF2-40B4-BE49-F238E27FC236}">
                  <a16:creationId xmlns:a16="http://schemas.microsoft.com/office/drawing/2014/main" id="{9E67DF5F-AF88-4C37-A3A0-0E9DA67A26F0}"/>
                </a:ext>
              </a:extLst>
            </p:cNvPr>
            <p:cNvSpPr/>
            <p:nvPr/>
          </p:nvSpPr>
          <p:spPr>
            <a:xfrm>
              <a:off x="5918505" y="14965112"/>
              <a:ext cx="305344" cy="471056"/>
            </a:xfrm>
            <a:prstGeom prst="rect">
              <a:avLst/>
            </a:prstGeom>
            <a:solidFill>
              <a:schemeClr val="bg2">
                <a:lumMod val="9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b="1" dirty="0">
                <a:solidFill>
                  <a:schemeClr val="tx1"/>
                </a:solidFill>
              </a:endParaRPr>
            </a:p>
          </p:txBody>
        </p:sp>
        <p:cxnSp>
          <p:nvCxnSpPr>
            <p:cNvPr id="77" name="직선 화살표 연결선 76">
              <a:extLst>
                <a:ext uri="{FF2B5EF4-FFF2-40B4-BE49-F238E27FC236}">
                  <a16:creationId xmlns:a16="http://schemas.microsoft.com/office/drawing/2014/main" id="{2C6ABE83-EE73-4550-B81F-A983582EE493}"/>
                </a:ext>
              </a:extLst>
            </p:cNvPr>
            <p:cNvCxnSpPr>
              <a:cxnSpLocks/>
              <a:stCxn id="64" idx="1"/>
              <a:endCxn id="73" idx="3"/>
            </p:cNvCxnSpPr>
            <p:nvPr/>
          </p:nvCxnSpPr>
          <p:spPr>
            <a:xfrm flipH="1" flipV="1">
              <a:off x="6223849" y="15200640"/>
              <a:ext cx="592319" cy="11610"/>
            </a:xfrm>
            <a:prstGeom prst="straightConnector1">
              <a:avLst/>
            </a:prstGeom>
            <a:ln w="381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grpSp>
      <p:sp>
        <p:nvSpPr>
          <p:cNvPr id="130" name="직사각형 129">
            <a:extLst>
              <a:ext uri="{FF2B5EF4-FFF2-40B4-BE49-F238E27FC236}">
                <a16:creationId xmlns:a16="http://schemas.microsoft.com/office/drawing/2014/main" id="{AE311EF1-D3A5-4952-AFD7-4306913E2D2F}"/>
              </a:ext>
            </a:extLst>
          </p:cNvPr>
          <p:cNvSpPr/>
          <p:nvPr/>
        </p:nvSpPr>
        <p:spPr>
          <a:xfrm>
            <a:off x="3806957" y="32066190"/>
            <a:ext cx="11346961" cy="2308324"/>
          </a:xfrm>
          <a:prstGeom prst="rect">
            <a:avLst/>
          </a:prstGeom>
        </p:spPr>
        <p:txBody>
          <a:bodyPr wrap="square">
            <a:spAutoFit/>
          </a:bodyPr>
          <a:lstStyle/>
          <a:p>
            <a:pPr lvl="0" algn="just">
              <a:defRPr/>
            </a:pPr>
            <a:r>
              <a:rPr lang="en-US" altLang="ko-KR" sz="3600" kern="0" dirty="0">
                <a:ln w="28575">
                  <a:noFill/>
                  <a:prstDash val="dash"/>
                </a:ln>
                <a:solidFill>
                  <a:prstClr val="black"/>
                </a:solidFill>
              </a:rPr>
              <a:t>HASH module is composed of several CSRs(Control and Status Registers) and HASH Core. CSRs store values like key, message, operation code for hash encryption. HASH Core is actual encryption module that calculating hash function.</a:t>
            </a:r>
          </a:p>
        </p:txBody>
      </p:sp>
      <p:sp>
        <p:nvSpPr>
          <p:cNvPr id="174" name="직사각형 173">
            <a:extLst>
              <a:ext uri="{FF2B5EF4-FFF2-40B4-BE49-F238E27FC236}">
                <a16:creationId xmlns:a16="http://schemas.microsoft.com/office/drawing/2014/main" id="{084FA051-BB14-4CE3-A58A-AB931F94E486}"/>
              </a:ext>
            </a:extLst>
          </p:cNvPr>
          <p:cNvSpPr/>
          <p:nvPr/>
        </p:nvSpPr>
        <p:spPr>
          <a:xfrm>
            <a:off x="15618070" y="19387699"/>
            <a:ext cx="11346961" cy="3416320"/>
          </a:xfrm>
          <a:prstGeom prst="rect">
            <a:avLst/>
          </a:prstGeom>
        </p:spPr>
        <p:txBody>
          <a:bodyPr wrap="square">
            <a:spAutoFit/>
          </a:bodyPr>
          <a:lstStyle/>
          <a:p>
            <a:pPr lvl="0" algn="just" defTabSz="3507730" latinLnBrk="1">
              <a:defRPr/>
            </a:pPr>
            <a:r>
              <a:rPr lang="en-US" altLang="ko-KR" sz="3600" kern="0" dirty="0">
                <a:ln w="28575">
                  <a:noFill/>
                  <a:prstDash val="dash"/>
                </a:ln>
                <a:solidFill>
                  <a:prstClr val="black"/>
                </a:solidFill>
              </a:rPr>
              <a:t>HASH Core use SHA module for HASH functions. It supports SHA256 and SHA384. Every modules inside of SHA module are controlled by Control Unit. Messages are divided by Word module and divided messages are hashed by compress module. Digest module performs addition at Final round of hash function</a:t>
            </a:r>
          </a:p>
        </p:txBody>
      </p:sp>
      <p:grpSp>
        <p:nvGrpSpPr>
          <p:cNvPr id="290" name="그룹 289">
            <a:extLst>
              <a:ext uri="{FF2B5EF4-FFF2-40B4-BE49-F238E27FC236}">
                <a16:creationId xmlns:a16="http://schemas.microsoft.com/office/drawing/2014/main" id="{A34CAC6C-47A5-4BCA-9AA3-719F87BD428F}"/>
              </a:ext>
            </a:extLst>
          </p:cNvPr>
          <p:cNvGrpSpPr/>
          <p:nvPr/>
        </p:nvGrpSpPr>
        <p:grpSpPr>
          <a:xfrm>
            <a:off x="15765293" y="23050671"/>
            <a:ext cx="10442714" cy="3291566"/>
            <a:chOff x="15742555" y="14500545"/>
            <a:chExt cx="10442714" cy="3291566"/>
          </a:xfrm>
        </p:grpSpPr>
        <p:sp>
          <p:nvSpPr>
            <p:cNvPr id="209" name="직사각형 208">
              <a:extLst>
                <a:ext uri="{FF2B5EF4-FFF2-40B4-BE49-F238E27FC236}">
                  <a16:creationId xmlns:a16="http://schemas.microsoft.com/office/drawing/2014/main" id="{3FB0BB63-7394-4F0E-A20F-C5A52B558A65}"/>
                </a:ext>
              </a:extLst>
            </p:cNvPr>
            <p:cNvSpPr/>
            <p:nvPr/>
          </p:nvSpPr>
          <p:spPr>
            <a:xfrm>
              <a:off x="18487890" y="15481414"/>
              <a:ext cx="991702" cy="542344"/>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a</a:t>
              </a:r>
              <a:endParaRPr lang="ko-KR" altLang="en-US" sz="3200" dirty="0">
                <a:solidFill>
                  <a:schemeClr val="tx1"/>
                </a:solidFill>
              </a:endParaRPr>
            </a:p>
          </p:txBody>
        </p:sp>
        <p:sp>
          <p:nvSpPr>
            <p:cNvPr id="210" name="직사각형 209">
              <a:extLst>
                <a:ext uri="{FF2B5EF4-FFF2-40B4-BE49-F238E27FC236}">
                  <a16:creationId xmlns:a16="http://schemas.microsoft.com/office/drawing/2014/main" id="{BF2E62D9-E279-4A62-8BDA-1C1B04FD599C}"/>
                </a:ext>
              </a:extLst>
            </p:cNvPr>
            <p:cNvSpPr/>
            <p:nvPr/>
          </p:nvSpPr>
          <p:spPr>
            <a:xfrm>
              <a:off x="19479592" y="15481414"/>
              <a:ext cx="991702" cy="5423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b</a:t>
              </a:r>
              <a:endParaRPr lang="ko-KR" altLang="en-US" sz="3200" dirty="0">
                <a:solidFill>
                  <a:schemeClr val="tx1"/>
                </a:solidFill>
              </a:endParaRPr>
            </a:p>
          </p:txBody>
        </p:sp>
        <p:sp>
          <p:nvSpPr>
            <p:cNvPr id="211" name="직사각형 210">
              <a:extLst>
                <a:ext uri="{FF2B5EF4-FFF2-40B4-BE49-F238E27FC236}">
                  <a16:creationId xmlns:a16="http://schemas.microsoft.com/office/drawing/2014/main" id="{2230CA00-0916-4755-BFB1-AE0408FF1FDC}"/>
                </a:ext>
              </a:extLst>
            </p:cNvPr>
            <p:cNvSpPr/>
            <p:nvPr/>
          </p:nvSpPr>
          <p:spPr>
            <a:xfrm>
              <a:off x="20471294" y="15481414"/>
              <a:ext cx="991702" cy="5423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c</a:t>
              </a:r>
              <a:endParaRPr lang="ko-KR" altLang="en-US" sz="3200" dirty="0">
                <a:solidFill>
                  <a:schemeClr val="tx1"/>
                </a:solidFill>
              </a:endParaRPr>
            </a:p>
          </p:txBody>
        </p:sp>
        <p:sp>
          <p:nvSpPr>
            <p:cNvPr id="212" name="직사각형 211">
              <a:extLst>
                <a:ext uri="{FF2B5EF4-FFF2-40B4-BE49-F238E27FC236}">
                  <a16:creationId xmlns:a16="http://schemas.microsoft.com/office/drawing/2014/main" id="{9154A3FA-BE71-45DD-B0B8-A8529D85EB9F}"/>
                </a:ext>
              </a:extLst>
            </p:cNvPr>
            <p:cNvSpPr/>
            <p:nvPr/>
          </p:nvSpPr>
          <p:spPr>
            <a:xfrm>
              <a:off x="18239966" y="15481413"/>
              <a:ext cx="247926" cy="542344"/>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3200" dirty="0">
                <a:solidFill>
                  <a:schemeClr val="tx1"/>
                </a:solidFill>
              </a:endParaRPr>
            </a:p>
          </p:txBody>
        </p:sp>
        <p:sp>
          <p:nvSpPr>
            <p:cNvPr id="213" name="직사각형 212">
              <a:extLst>
                <a:ext uri="{FF2B5EF4-FFF2-40B4-BE49-F238E27FC236}">
                  <a16:creationId xmlns:a16="http://schemas.microsoft.com/office/drawing/2014/main" id="{6BBE8BAF-98E0-4D46-A5B1-9523C139B9A3}"/>
                </a:ext>
              </a:extLst>
            </p:cNvPr>
            <p:cNvSpPr/>
            <p:nvPr/>
          </p:nvSpPr>
          <p:spPr>
            <a:xfrm>
              <a:off x="21462997" y="15481414"/>
              <a:ext cx="743776" cy="5423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d</a:t>
              </a:r>
              <a:endParaRPr lang="ko-KR" altLang="en-US" sz="3200" dirty="0">
                <a:solidFill>
                  <a:schemeClr val="tx1"/>
                </a:solidFill>
              </a:endParaRPr>
            </a:p>
          </p:txBody>
        </p:sp>
        <p:sp>
          <p:nvSpPr>
            <p:cNvPr id="214" name="직사각형 213">
              <a:extLst>
                <a:ext uri="{FF2B5EF4-FFF2-40B4-BE49-F238E27FC236}">
                  <a16:creationId xmlns:a16="http://schemas.microsoft.com/office/drawing/2014/main" id="{CBD91BCB-D5E2-4D05-93A8-929745595A7F}"/>
                </a:ext>
              </a:extLst>
            </p:cNvPr>
            <p:cNvSpPr/>
            <p:nvPr/>
          </p:nvSpPr>
          <p:spPr>
            <a:xfrm>
              <a:off x="22454668" y="15481414"/>
              <a:ext cx="991702" cy="542344"/>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e</a:t>
              </a:r>
              <a:endParaRPr lang="ko-KR" altLang="en-US" sz="3200" dirty="0">
                <a:solidFill>
                  <a:schemeClr val="tx1"/>
                </a:solidFill>
              </a:endParaRPr>
            </a:p>
          </p:txBody>
        </p:sp>
        <p:sp>
          <p:nvSpPr>
            <p:cNvPr id="215" name="직사각형 214">
              <a:extLst>
                <a:ext uri="{FF2B5EF4-FFF2-40B4-BE49-F238E27FC236}">
                  <a16:creationId xmlns:a16="http://schemas.microsoft.com/office/drawing/2014/main" id="{2523BEE5-3A20-45FC-A54C-4674B0FE30A2}"/>
                </a:ext>
              </a:extLst>
            </p:cNvPr>
            <p:cNvSpPr/>
            <p:nvPr/>
          </p:nvSpPr>
          <p:spPr>
            <a:xfrm>
              <a:off x="23446370" y="15481414"/>
              <a:ext cx="991702" cy="5423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f</a:t>
              </a:r>
              <a:endParaRPr lang="ko-KR" altLang="en-US" sz="3200" dirty="0">
                <a:solidFill>
                  <a:schemeClr val="tx1"/>
                </a:solidFill>
              </a:endParaRPr>
            </a:p>
          </p:txBody>
        </p:sp>
        <p:sp>
          <p:nvSpPr>
            <p:cNvPr id="216" name="직사각형 215">
              <a:extLst>
                <a:ext uri="{FF2B5EF4-FFF2-40B4-BE49-F238E27FC236}">
                  <a16:creationId xmlns:a16="http://schemas.microsoft.com/office/drawing/2014/main" id="{35ECC1CB-53A2-4E7F-832B-92F58E4A2A33}"/>
                </a:ext>
              </a:extLst>
            </p:cNvPr>
            <p:cNvSpPr/>
            <p:nvPr/>
          </p:nvSpPr>
          <p:spPr>
            <a:xfrm>
              <a:off x="24438073" y="15481414"/>
              <a:ext cx="991702" cy="5423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g</a:t>
              </a:r>
              <a:endParaRPr lang="ko-KR" altLang="en-US" sz="3200" dirty="0">
                <a:solidFill>
                  <a:schemeClr val="tx1"/>
                </a:solidFill>
              </a:endParaRPr>
            </a:p>
          </p:txBody>
        </p:sp>
        <p:sp>
          <p:nvSpPr>
            <p:cNvPr id="217" name="직사각형 216">
              <a:extLst>
                <a:ext uri="{FF2B5EF4-FFF2-40B4-BE49-F238E27FC236}">
                  <a16:creationId xmlns:a16="http://schemas.microsoft.com/office/drawing/2014/main" id="{5F6BB02A-22F3-4A1E-8D29-E3A06E1C09AC}"/>
                </a:ext>
              </a:extLst>
            </p:cNvPr>
            <p:cNvSpPr/>
            <p:nvPr/>
          </p:nvSpPr>
          <p:spPr>
            <a:xfrm>
              <a:off x="22206744" y="15481413"/>
              <a:ext cx="247926" cy="542344"/>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3200" dirty="0">
                <a:solidFill>
                  <a:schemeClr val="tx1"/>
                </a:solidFill>
              </a:endParaRPr>
            </a:p>
          </p:txBody>
        </p:sp>
        <p:sp>
          <p:nvSpPr>
            <p:cNvPr id="218" name="직사각형 217">
              <a:extLst>
                <a:ext uri="{FF2B5EF4-FFF2-40B4-BE49-F238E27FC236}">
                  <a16:creationId xmlns:a16="http://schemas.microsoft.com/office/drawing/2014/main" id="{70860D56-20F4-4020-ADF8-D54C2CD7C373}"/>
                </a:ext>
              </a:extLst>
            </p:cNvPr>
            <p:cNvSpPr/>
            <p:nvPr/>
          </p:nvSpPr>
          <p:spPr>
            <a:xfrm>
              <a:off x="25429775" y="15481414"/>
              <a:ext cx="743776" cy="5423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h</a:t>
              </a:r>
              <a:endParaRPr lang="ko-KR" altLang="en-US" sz="3200" dirty="0">
                <a:solidFill>
                  <a:schemeClr val="tx1"/>
                </a:solidFill>
              </a:endParaRPr>
            </a:p>
          </p:txBody>
        </p:sp>
        <p:sp>
          <p:nvSpPr>
            <p:cNvPr id="219" name="직사각형 218">
              <a:extLst>
                <a:ext uri="{FF2B5EF4-FFF2-40B4-BE49-F238E27FC236}">
                  <a16:creationId xmlns:a16="http://schemas.microsoft.com/office/drawing/2014/main" id="{9825667A-DF0A-4D35-9457-BB0DFDF7D997}"/>
                </a:ext>
              </a:extLst>
            </p:cNvPr>
            <p:cNvSpPr/>
            <p:nvPr/>
          </p:nvSpPr>
          <p:spPr>
            <a:xfrm>
              <a:off x="18235728" y="16268343"/>
              <a:ext cx="247926" cy="542344"/>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3200" dirty="0">
                <a:solidFill>
                  <a:schemeClr val="tx1"/>
                </a:solidFill>
              </a:endParaRPr>
            </a:p>
          </p:txBody>
        </p:sp>
        <p:sp>
          <p:nvSpPr>
            <p:cNvPr id="220" name="직사각형 219">
              <a:extLst>
                <a:ext uri="{FF2B5EF4-FFF2-40B4-BE49-F238E27FC236}">
                  <a16:creationId xmlns:a16="http://schemas.microsoft.com/office/drawing/2014/main" id="{D03661B8-65E6-4A44-B975-C78F0756F5C6}"/>
                </a:ext>
              </a:extLst>
            </p:cNvPr>
            <p:cNvSpPr/>
            <p:nvPr/>
          </p:nvSpPr>
          <p:spPr>
            <a:xfrm>
              <a:off x="18476009" y="16268343"/>
              <a:ext cx="247926" cy="542344"/>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3200" dirty="0">
                <a:solidFill>
                  <a:schemeClr val="tx1"/>
                </a:solidFill>
              </a:endParaRPr>
            </a:p>
          </p:txBody>
        </p:sp>
        <p:sp>
          <p:nvSpPr>
            <p:cNvPr id="221" name="직사각형 220">
              <a:extLst>
                <a:ext uri="{FF2B5EF4-FFF2-40B4-BE49-F238E27FC236}">
                  <a16:creationId xmlns:a16="http://schemas.microsoft.com/office/drawing/2014/main" id="{D8125A39-C0F8-467E-B118-6393E1B8F154}"/>
                </a:ext>
              </a:extLst>
            </p:cNvPr>
            <p:cNvSpPr/>
            <p:nvPr/>
          </p:nvSpPr>
          <p:spPr>
            <a:xfrm>
              <a:off x="18723905" y="16268343"/>
              <a:ext cx="991702" cy="542344"/>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a</a:t>
              </a:r>
              <a:endParaRPr lang="ko-KR" altLang="en-US" sz="3200" dirty="0">
                <a:solidFill>
                  <a:schemeClr val="tx1"/>
                </a:solidFill>
              </a:endParaRPr>
            </a:p>
          </p:txBody>
        </p:sp>
        <p:sp>
          <p:nvSpPr>
            <p:cNvPr id="222" name="직사각형 221">
              <a:extLst>
                <a:ext uri="{FF2B5EF4-FFF2-40B4-BE49-F238E27FC236}">
                  <a16:creationId xmlns:a16="http://schemas.microsoft.com/office/drawing/2014/main" id="{D60F2E21-EFE5-42FE-BDAE-83DEC4422BFB}"/>
                </a:ext>
              </a:extLst>
            </p:cNvPr>
            <p:cNvSpPr/>
            <p:nvPr/>
          </p:nvSpPr>
          <p:spPr>
            <a:xfrm>
              <a:off x="19715607" y="16268343"/>
              <a:ext cx="991702" cy="5423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b</a:t>
              </a:r>
              <a:endParaRPr lang="ko-KR" altLang="en-US" sz="3200" dirty="0">
                <a:solidFill>
                  <a:schemeClr val="tx1"/>
                </a:solidFill>
              </a:endParaRPr>
            </a:p>
          </p:txBody>
        </p:sp>
        <p:sp>
          <p:nvSpPr>
            <p:cNvPr id="223" name="직사각형 222">
              <a:extLst>
                <a:ext uri="{FF2B5EF4-FFF2-40B4-BE49-F238E27FC236}">
                  <a16:creationId xmlns:a16="http://schemas.microsoft.com/office/drawing/2014/main" id="{BABF126D-699B-4306-9377-0FFE0375C25F}"/>
                </a:ext>
              </a:extLst>
            </p:cNvPr>
            <p:cNvSpPr/>
            <p:nvPr/>
          </p:nvSpPr>
          <p:spPr>
            <a:xfrm>
              <a:off x="20707309" y="16268343"/>
              <a:ext cx="991702" cy="5423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c</a:t>
              </a:r>
              <a:endParaRPr lang="ko-KR" altLang="en-US" sz="3200" dirty="0">
                <a:solidFill>
                  <a:schemeClr val="tx1"/>
                </a:solidFill>
              </a:endParaRPr>
            </a:p>
          </p:txBody>
        </p:sp>
        <p:sp>
          <p:nvSpPr>
            <p:cNvPr id="224" name="직사각형 223">
              <a:extLst>
                <a:ext uri="{FF2B5EF4-FFF2-40B4-BE49-F238E27FC236}">
                  <a16:creationId xmlns:a16="http://schemas.microsoft.com/office/drawing/2014/main" id="{4CCE65EF-3121-4321-B63F-CA07E1290CAC}"/>
                </a:ext>
              </a:extLst>
            </p:cNvPr>
            <p:cNvSpPr/>
            <p:nvPr/>
          </p:nvSpPr>
          <p:spPr>
            <a:xfrm>
              <a:off x="21699011" y="16268343"/>
              <a:ext cx="495881" cy="5423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d</a:t>
              </a:r>
              <a:endParaRPr lang="ko-KR" altLang="en-US" sz="3200" dirty="0">
                <a:solidFill>
                  <a:schemeClr val="tx1"/>
                </a:solidFill>
              </a:endParaRPr>
            </a:p>
          </p:txBody>
        </p:sp>
        <p:sp>
          <p:nvSpPr>
            <p:cNvPr id="225" name="직사각형 224">
              <a:extLst>
                <a:ext uri="{FF2B5EF4-FFF2-40B4-BE49-F238E27FC236}">
                  <a16:creationId xmlns:a16="http://schemas.microsoft.com/office/drawing/2014/main" id="{8BDE5DC5-FE93-464B-8ED2-C594340FA3E0}"/>
                </a:ext>
              </a:extLst>
            </p:cNvPr>
            <p:cNvSpPr/>
            <p:nvPr/>
          </p:nvSpPr>
          <p:spPr>
            <a:xfrm>
              <a:off x="22195072" y="16268343"/>
              <a:ext cx="247926" cy="542344"/>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3200" dirty="0">
                <a:solidFill>
                  <a:schemeClr val="tx1"/>
                </a:solidFill>
              </a:endParaRPr>
            </a:p>
          </p:txBody>
        </p:sp>
        <p:sp>
          <p:nvSpPr>
            <p:cNvPr id="226" name="직사각형 225">
              <a:extLst>
                <a:ext uri="{FF2B5EF4-FFF2-40B4-BE49-F238E27FC236}">
                  <a16:creationId xmlns:a16="http://schemas.microsoft.com/office/drawing/2014/main" id="{76B4EAA2-C92D-4FAE-8BBB-769F405ECABA}"/>
                </a:ext>
              </a:extLst>
            </p:cNvPr>
            <p:cNvSpPr/>
            <p:nvPr/>
          </p:nvSpPr>
          <p:spPr>
            <a:xfrm>
              <a:off x="22435353" y="16268343"/>
              <a:ext cx="247926" cy="542344"/>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3200" dirty="0">
                <a:solidFill>
                  <a:schemeClr val="tx1"/>
                </a:solidFill>
              </a:endParaRPr>
            </a:p>
          </p:txBody>
        </p:sp>
        <p:sp>
          <p:nvSpPr>
            <p:cNvPr id="227" name="직사각형 226">
              <a:extLst>
                <a:ext uri="{FF2B5EF4-FFF2-40B4-BE49-F238E27FC236}">
                  <a16:creationId xmlns:a16="http://schemas.microsoft.com/office/drawing/2014/main" id="{5DD70380-9B1C-4059-A25B-94A9E50B2CFF}"/>
                </a:ext>
              </a:extLst>
            </p:cNvPr>
            <p:cNvSpPr/>
            <p:nvPr/>
          </p:nvSpPr>
          <p:spPr>
            <a:xfrm>
              <a:off x="22683248" y="16268343"/>
              <a:ext cx="991702" cy="542344"/>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e</a:t>
              </a:r>
              <a:endParaRPr lang="ko-KR" altLang="en-US" sz="3200" dirty="0">
                <a:solidFill>
                  <a:schemeClr val="tx1"/>
                </a:solidFill>
              </a:endParaRPr>
            </a:p>
          </p:txBody>
        </p:sp>
        <p:sp>
          <p:nvSpPr>
            <p:cNvPr id="228" name="직사각형 227">
              <a:extLst>
                <a:ext uri="{FF2B5EF4-FFF2-40B4-BE49-F238E27FC236}">
                  <a16:creationId xmlns:a16="http://schemas.microsoft.com/office/drawing/2014/main" id="{E998539C-6C57-4C56-9444-F1719B160E3D}"/>
                </a:ext>
              </a:extLst>
            </p:cNvPr>
            <p:cNvSpPr/>
            <p:nvPr/>
          </p:nvSpPr>
          <p:spPr>
            <a:xfrm>
              <a:off x="23674951" y="16268343"/>
              <a:ext cx="991702" cy="5423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f</a:t>
              </a:r>
              <a:endParaRPr lang="ko-KR" altLang="en-US" sz="3200" dirty="0">
                <a:solidFill>
                  <a:schemeClr val="tx1"/>
                </a:solidFill>
              </a:endParaRPr>
            </a:p>
          </p:txBody>
        </p:sp>
        <p:sp>
          <p:nvSpPr>
            <p:cNvPr id="229" name="직사각형 228">
              <a:extLst>
                <a:ext uri="{FF2B5EF4-FFF2-40B4-BE49-F238E27FC236}">
                  <a16:creationId xmlns:a16="http://schemas.microsoft.com/office/drawing/2014/main" id="{FEA89FD2-ED79-49DF-A3E6-A6B8D225837A}"/>
                </a:ext>
              </a:extLst>
            </p:cNvPr>
            <p:cNvSpPr/>
            <p:nvPr/>
          </p:nvSpPr>
          <p:spPr>
            <a:xfrm>
              <a:off x="24666653" y="16268343"/>
              <a:ext cx="991702" cy="5423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g</a:t>
              </a:r>
              <a:endParaRPr lang="ko-KR" altLang="en-US" sz="3200" dirty="0">
                <a:solidFill>
                  <a:schemeClr val="tx1"/>
                </a:solidFill>
              </a:endParaRPr>
            </a:p>
          </p:txBody>
        </p:sp>
        <p:sp>
          <p:nvSpPr>
            <p:cNvPr id="230" name="직사각형 229">
              <a:extLst>
                <a:ext uri="{FF2B5EF4-FFF2-40B4-BE49-F238E27FC236}">
                  <a16:creationId xmlns:a16="http://schemas.microsoft.com/office/drawing/2014/main" id="{49040B5F-1308-413B-AE47-864FBBD84EF3}"/>
                </a:ext>
              </a:extLst>
            </p:cNvPr>
            <p:cNvSpPr/>
            <p:nvPr/>
          </p:nvSpPr>
          <p:spPr>
            <a:xfrm>
              <a:off x="25658355" y="16268343"/>
              <a:ext cx="495881" cy="5423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h</a:t>
              </a:r>
              <a:endParaRPr lang="ko-KR" altLang="en-US" sz="3200" dirty="0">
                <a:solidFill>
                  <a:schemeClr val="tx1"/>
                </a:solidFill>
              </a:endParaRPr>
            </a:p>
          </p:txBody>
        </p:sp>
        <p:sp>
          <p:nvSpPr>
            <p:cNvPr id="231" name="직사각형 230">
              <a:extLst>
                <a:ext uri="{FF2B5EF4-FFF2-40B4-BE49-F238E27FC236}">
                  <a16:creationId xmlns:a16="http://schemas.microsoft.com/office/drawing/2014/main" id="{C870382E-58B9-4599-B6CF-513799FB36AA}"/>
                </a:ext>
              </a:extLst>
            </p:cNvPr>
            <p:cNvSpPr/>
            <p:nvPr/>
          </p:nvSpPr>
          <p:spPr>
            <a:xfrm>
              <a:off x="18235728" y="17055273"/>
              <a:ext cx="247926" cy="542344"/>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3200" dirty="0">
                <a:solidFill>
                  <a:schemeClr val="tx1"/>
                </a:solidFill>
              </a:endParaRPr>
            </a:p>
          </p:txBody>
        </p:sp>
        <p:sp>
          <p:nvSpPr>
            <p:cNvPr id="232" name="직사각형 231">
              <a:extLst>
                <a:ext uri="{FF2B5EF4-FFF2-40B4-BE49-F238E27FC236}">
                  <a16:creationId xmlns:a16="http://schemas.microsoft.com/office/drawing/2014/main" id="{872E1E91-6B7A-4DED-B8D4-6D8D14E05A4A}"/>
                </a:ext>
              </a:extLst>
            </p:cNvPr>
            <p:cNvSpPr/>
            <p:nvPr/>
          </p:nvSpPr>
          <p:spPr>
            <a:xfrm>
              <a:off x="18476009" y="17055273"/>
              <a:ext cx="247926" cy="542344"/>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3200" dirty="0">
                <a:solidFill>
                  <a:schemeClr val="tx1"/>
                </a:solidFill>
              </a:endParaRPr>
            </a:p>
          </p:txBody>
        </p:sp>
        <p:sp>
          <p:nvSpPr>
            <p:cNvPr id="233" name="직사각형 232">
              <a:extLst>
                <a:ext uri="{FF2B5EF4-FFF2-40B4-BE49-F238E27FC236}">
                  <a16:creationId xmlns:a16="http://schemas.microsoft.com/office/drawing/2014/main" id="{9672BE93-E344-4135-BB46-F51DFDF98012}"/>
                </a:ext>
              </a:extLst>
            </p:cNvPr>
            <p:cNvSpPr/>
            <p:nvPr/>
          </p:nvSpPr>
          <p:spPr>
            <a:xfrm>
              <a:off x="18723935" y="17055273"/>
              <a:ext cx="247926" cy="542344"/>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3200" dirty="0">
                <a:solidFill>
                  <a:schemeClr val="tx1"/>
                </a:solidFill>
              </a:endParaRPr>
            </a:p>
          </p:txBody>
        </p:sp>
        <p:sp>
          <p:nvSpPr>
            <p:cNvPr id="234" name="직사각형 233">
              <a:extLst>
                <a:ext uri="{FF2B5EF4-FFF2-40B4-BE49-F238E27FC236}">
                  <a16:creationId xmlns:a16="http://schemas.microsoft.com/office/drawing/2014/main" id="{72FE4A6E-3C3D-4B9F-BA0C-0B8A7D71FBAC}"/>
                </a:ext>
              </a:extLst>
            </p:cNvPr>
            <p:cNvSpPr/>
            <p:nvPr/>
          </p:nvSpPr>
          <p:spPr>
            <a:xfrm>
              <a:off x="18972024" y="17055273"/>
              <a:ext cx="991702" cy="542344"/>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a</a:t>
              </a:r>
              <a:endParaRPr lang="ko-KR" altLang="en-US" sz="3200" dirty="0">
                <a:solidFill>
                  <a:schemeClr val="tx1"/>
                </a:solidFill>
              </a:endParaRPr>
            </a:p>
          </p:txBody>
        </p:sp>
        <p:sp>
          <p:nvSpPr>
            <p:cNvPr id="235" name="직사각형 234">
              <a:extLst>
                <a:ext uri="{FF2B5EF4-FFF2-40B4-BE49-F238E27FC236}">
                  <a16:creationId xmlns:a16="http://schemas.microsoft.com/office/drawing/2014/main" id="{21DD7567-C032-4E4A-91AB-85161189B8F9}"/>
                </a:ext>
              </a:extLst>
            </p:cNvPr>
            <p:cNvSpPr/>
            <p:nvPr/>
          </p:nvSpPr>
          <p:spPr>
            <a:xfrm>
              <a:off x="19963726" y="17055273"/>
              <a:ext cx="991702" cy="5423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b</a:t>
              </a:r>
              <a:endParaRPr lang="ko-KR" altLang="en-US" sz="3200" dirty="0">
                <a:solidFill>
                  <a:schemeClr val="tx1"/>
                </a:solidFill>
              </a:endParaRPr>
            </a:p>
          </p:txBody>
        </p:sp>
        <p:sp>
          <p:nvSpPr>
            <p:cNvPr id="236" name="직사각형 235">
              <a:extLst>
                <a:ext uri="{FF2B5EF4-FFF2-40B4-BE49-F238E27FC236}">
                  <a16:creationId xmlns:a16="http://schemas.microsoft.com/office/drawing/2014/main" id="{C56E49DE-3AAA-4D77-8144-431F63E0775D}"/>
                </a:ext>
              </a:extLst>
            </p:cNvPr>
            <p:cNvSpPr/>
            <p:nvPr/>
          </p:nvSpPr>
          <p:spPr>
            <a:xfrm>
              <a:off x="20955428" y="17055273"/>
              <a:ext cx="991702" cy="5423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c</a:t>
              </a:r>
              <a:endParaRPr lang="ko-KR" altLang="en-US" sz="3200" dirty="0">
                <a:solidFill>
                  <a:schemeClr val="tx1"/>
                </a:solidFill>
              </a:endParaRPr>
            </a:p>
          </p:txBody>
        </p:sp>
        <p:sp>
          <p:nvSpPr>
            <p:cNvPr id="237" name="직사각형 236">
              <a:extLst>
                <a:ext uri="{FF2B5EF4-FFF2-40B4-BE49-F238E27FC236}">
                  <a16:creationId xmlns:a16="http://schemas.microsoft.com/office/drawing/2014/main" id="{06C16AB9-FC1F-45BC-8846-F2F4B6254427}"/>
                </a:ext>
              </a:extLst>
            </p:cNvPr>
            <p:cNvSpPr/>
            <p:nvPr/>
          </p:nvSpPr>
          <p:spPr>
            <a:xfrm>
              <a:off x="21947130" y="17055273"/>
              <a:ext cx="259642" cy="5423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d</a:t>
              </a:r>
              <a:endParaRPr lang="ko-KR" altLang="en-US" sz="3200" dirty="0">
                <a:solidFill>
                  <a:schemeClr val="tx1"/>
                </a:solidFill>
              </a:endParaRPr>
            </a:p>
          </p:txBody>
        </p:sp>
        <p:sp>
          <p:nvSpPr>
            <p:cNvPr id="238" name="직사각형 237">
              <a:extLst>
                <a:ext uri="{FF2B5EF4-FFF2-40B4-BE49-F238E27FC236}">
                  <a16:creationId xmlns:a16="http://schemas.microsoft.com/office/drawing/2014/main" id="{8BF4D555-4F2C-4AAD-AE5F-041FEEE2FCE5}"/>
                </a:ext>
              </a:extLst>
            </p:cNvPr>
            <p:cNvSpPr/>
            <p:nvPr/>
          </p:nvSpPr>
          <p:spPr>
            <a:xfrm>
              <a:off x="22205518" y="17055273"/>
              <a:ext cx="247926" cy="542344"/>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3200" dirty="0">
                <a:solidFill>
                  <a:schemeClr val="tx1"/>
                </a:solidFill>
              </a:endParaRPr>
            </a:p>
          </p:txBody>
        </p:sp>
        <p:sp>
          <p:nvSpPr>
            <p:cNvPr id="239" name="직사각형 238">
              <a:extLst>
                <a:ext uri="{FF2B5EF4-FFF2-40B4-BE49-F238E27FC236}">
                  <a16:creationId xmlns:a16="http://schemas.microsoft.com/office/drawing/2014/main" id="{5A3B8831-E7D3-4F9C-A597-4B22CC219ABF}"/>
                </a:ext>
              </a:extLst>
            </p:cNvPr>
            <p:cNvSpPr/>
            <p:nvPr/>
          </p:nvSpPr>
          <p:spPr>
            <a:xfrm>
              <a:off x="22454505" y="17055273"/>
              <a:ext cx="247926" cy="542344"/>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3200" dirty="0">
                <a:solidFill>
                  <a:schemeClr val="tx1"/>
                </a:solidFill>
              </a:endParaRPr>
            </a:p>
          </p:txBody>
        </p:sp>
        <p:sp>
          <p:nvSpPr>
            <p:cNvPr id="240" name="직사각형 239">
              <a:extLst>
                <a:ext uri="{FF2B5EF4-FFF2-40B4-BE49-F238E27FC236}">
                  <a16:creationId xmlns:a16="http://schemas.microsoft.com/office/drawing/2014/main" id="{EEA9F9C8-B138-492D-8856-6C920B1113FE}"/>
                </a:ext>
              </a:extLst>
            </p:cNvPr>
            <p:cNvSpPr/>
            <p:nvPr/>
          </p:nvSpPr>
          <p:spPr>
            <a:xfrm>
              <a:off x="22702430" y="17055273"/>
              <a:ext cx="247926" cy="542344"/>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3200" dirty="0">
                <a:solidFill>
                  <a:schemeClr val="tx1"/>
                </a:solidFill>
              </a:endParaRPr>
            </a:p>
          </p:txBody>
        </p:sp>
        <p:sp>
          <p:nvSpPr>
            <p:cNvPr id="241" name="직사각형 240">
              <a:extLst>
                <a:ext uri="{FF2B5EF4-FFF2-40B4-BE49-F238E27FC236}">
                  <a16:creationId xmlns:a16="http://schemas.microsoft.com/office/drawing/2014/main" id="{E9F7C020-42D2-4FC4-8FEC-DFE9A16B298F}"/>
                </a:ext>
              </a:extLst>
            </p:cNvPr>
            <p:cNvSpPr/>
            <p:nvPr/>
          </p:nvSpPr>
          <p:spPr>
            <a:xfrm>
              <a:off x="22950520" y="17055273"/>
              <a:ext cx="991702" cy="542344"/>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e</a:t>
              </a:r>
              <a:endParaRPr lang="ko-KR" altLang="en-US" sz="3200" dirty="0">
                <a:solidFill>
                  <a:schemeClr val="tx1"/>
                </a:solidFill>
              </a:endParaRPr>
            </a:p>
          </p:txBody>
        </p:sp>
        <p:sp>
          <p:nvSpPr>
            <p:cNvPr id="242" name="직사각형 241">
              <a:extLst>
                <a:ext uri="{FF2B5EF4-FFF2-40B4-BE49-F238E27FC236}">
                  <a16:creationId xmlns:a16="http://schemas.microsoft.com/office/drawing/2014/main" id="{8EF7D657-9F3A-4BAF-9F3C-C9E21C811CF6}"/>
                </a:ext>
              </a:extLst>
            </p:cNvPr>
            <p:cNvSpPr/>
            <p:nvPr/>
          </p:nvSpPr>
          <p:spPr>
            <a:xfrm>
              <a:off x="23942222" y="17055273"/>
              <a:ext cx="991702" cy="5423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f</a:t>
              </a:r>
              <a:endParaRPr lang="ko-KR" altLang="en-US" sz="3200" dirty="0">
                <a:solidFill>
                  <a:schemeClr val="tx1"/>
                </a:solidFill>
              </a:endParaRPr>
            </a:p>
          </p:txBody>
        </p:sp>
        <p:sp>
          <p:nvSpPr>
            <p:cNvPr id="243" name="직사각형 242">
              <a:extLst>
                <a:ext uri="{FF2B5EF4-FFF2-40B4-BE49-F238E27FC236}">
                  <a16:creationId xmlns:a16="http://schemas.microsoft.com/office/drawing/2014/main" id="{AE51F189-3670-4969-8D70-A2F1DD80C6CF}"/>
                </a:ext>
              </a:extLst>
            </p:cNvPr>
            <p:cNvSpPr/>
            <p:nvPr/>
          </p:nvSpPr>
          <p:spPr>
            <a:xfrm>
              <a:off x="24933925" y="17055273"/>
              <a:ext cx="991702" cy="5423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g</a:t>
              </a:r>
              <a:endParaRPr lang="ko-KR" altLang="en-US" sz="3200" dirty="0">
                <a:solidFill>
                  <a:schemeClr val="tx1"/>
                </a:solidFill>
              </a:endParaRPr>
            </a:p>
          </p:txBody>
        </p:sp>
        <p:sp>
          <p:nvSpPr>
            <p:cNvPr id="244" name="직사각형 243">
              <a:extLst>
                <a:ext uri="{FF2B5EF4-FFF2-40B4-BE49-F238E27FC236}">
                  <a16:creationId xmlns:a16="http://schemas.microsoft.com/office/drawing/2014/main" id="{04D34759-F56F-4AA4-B9E8-0F83182948CA}"/>
                </a:ext>
              </a:extLst>
            </p:cNvPr>
            <p:cNvSpPr/>
            <p:nvPr/>
          </p:nvSpPr>
          <p:spPr>
            <a:xfrm>
              <a:off x="25925627" y="17055273"/>
              <a:ext cx="259642" cy="5423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h</a:t>
              </a:r>
              <a:endParaRPr lang="ko-KR" altLang="en-US" sz="3200" dirty="0">
                <a:solidFill>
                  <a:schemeClr val="tx1"/>
                </a:solidFill>
              </a:endParaRPr>
            </a:p>
          </p:txBody>
        </p:sp>
        <p:sp>
          <p:nvSpPr>
            <p:cNvPr id="245" name="TextBox 244">
              <a:extLst>
                <a:ext uri="{FF2B5EF4-FFF2-40B4-BE49-F238E27FC236}">
                  <a16:creationId xmlns:a16="http://schemas.microsoft.com/office/drawing/2014/main" id="{3708259C-85A5-4796-93CD-EA06C3B78CF7}"/>
                </a:ext>
              </a:extLst>
            </p:cNvPr>
            <p:cNvSpPr txBox="1"/>
            <p:nvPr/>
          </p:nvSpPr>
          <p:spPr>
            <a:xfrm>
              <a:off x="15742555" y="15524937"/>
              <a:ext cx="2080826" cy="584775"/>
            </a:xfrm>
            <a:prstGeom prst="rect">
              <a:avLst/>
            </a:prstGeom>
            <a:noFill/>
          </p:spPr>
          <p:txBody>
            <a:bodyPr wrap="none" rtlCol="0">
              <a:spAutoFit/>
            </a:bodyPr>
            <a:lstStyle/>
            <a:p>
              <a:r>
                <a:rPr lang="en-US" altLang="ko-KR" sz="3200" dirty="0" err="1"/>
                <a:t>subround</a:t>
              </a:r>
              <a:r>
                <a:rPr lang="en-US" altLang="ko-KR" sz="3200" dirty="0"/>
                <a:t> 1</a:t>
              </a:r>
              <a:endParaRPr lang="ko-KR" altLang="en-US" sz="3200" dirty="0"/>
            </a:p>
          </p:txBody>
        </p:sp>
        <p:sp>
          <p:nvSpPr>
            <p:cNvPr id="246" name="TextBox 245">
              <a:extLst>
                <a:ext uri="{FF2B5EF4-FFF2-40B4-BE49-F238E27FC236}">
                  <a16:creationId xmlns:a16="http://schemas.microsoft.com/office/drawing/2014/main" id="{E7E51764-218C-4E13-AD86-0731962D7B27}"/>
                </a:ext>
              </a:extLst>
            </p:cNvPr>
            <p:cNvSpPr txBox="1"/>
            <p:nvPr/>
          </p:nvSpPr>
          <p:spPr>
            <a:xfrm>
              <a:off x="15742555" y="16311868"/>
              <a:ext cx="2080826" cy="584775"/>
            </a:xfrm>
            <a:prstGeom prst="rect">
              <a:avLst/>
            </a:prstGeom>
            <a:noFill/>
          </p:spPr>
          <p:txBody>
            <a:bodyPr wrap="none" rtlCol="0">
              <a:spAutoFit/>
            </a:bodyPr>
            <a:lstStyle/>
            <a:p>
              <a:r>
                <a:rPr lang="en-US" altLang="ko-KR" sz="3200" dirty="0" err="1"/>
                <a:t>subround</a:t>
              </a:r>
              <a:r>
                <a:rPr lang="en-US" altLang="ko-KR" sz="3200" dirty="0"/>
                <a:t> 2</a:t>
              </a:r>
              <a:endParaRPr lang="ko-KR" altLang="en-US" sz="3200" dirty="0"/>
            </a:p>
          </p:txBody>
        </p:sp>
        <p:sp>
          <p:nvSpPr>
            <p:cNvPr id="247" name="TextBox 246">
              <a:extLst>
                <a:ext uri="{FF2B5EF4-FFF2-40B4-BE49-F238E27FC236}">
                  <a16:creationId xmlns:a16="http://schemas.microsoft.com/office/drawing/2014/main" id="{492A9E3A-9921-4C26-92EB-8952EA4AD0F1}"/>
                </a:ext>
              </a:extLst>
            </p:cNvPr>
            <p:cNvSpPr txBox="1"/>
            <p:nvPr/>
          </p:nvSpPr>
          <p:spPr>
            <a:xfrm>
              <a:off x="15742555" y="17098799"/>
              <a:ext cx="2080826" cy="584775"/>
            </a:xfrm>
            <a:prstGeom prst="rect">
              <a:avLst/>
            </a:prstGeom>
            <a:noFill/>
          </p:spPr>
          <p:txBody>
            <a:bodyPr wrap="none" rtlCol="0">
              <a:spAutoFit/>
            </a:bodyPr>
            <a:lstStyle/>
            <a:p>
              <a:r>
                <a:rPr lang="en-US" altLang="ko-KR" sz="3200" dirty="0" err="1"/>
                <a:t>subround</a:t>
              </a:r>
              <a:r>
                <a:rPr lang="en-US" altLang="ko-KR" sz="3200" dirty="0"/>
                <a:t> 3</a:t>
              </a:r>
              <a:endParaRPr lang="ko-KR" altLang="en-US" sz="3200" dirty="0"/>
            </a:p>
          </p:txBody>
        </p:sp>
        <p:sp>
          <p:nvSpPr>
            <p:cNvPr id="248" name="직사각형 247">
              <a:extLst>
                <a:ext uri="{FF2B5EF4-FFF2-40B4-BE49-F238E27FC236}">
                  <a16:creationId xmlns:a16="http://schemas.microsoft.com/office/drawing/2014/main" id="{9BA569CA-2530-4910-AED9-9CEFBE87744C}"/>
                </a:ext>
              </a:extLst>
            </p:cNvPr>
            <p:cNvSpPr/>
            <p:nvPr/>
          </p:nvSpPr>
          <p:spPr>
            <a:xfrm>
              <a:off x="18239966" y="14700733"/>
              <a:ext cx="991702" cy="542344"/>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a</a:t>
              </a:r>
              <a:endParaRPr lang="ko-KR" altLang="en-US" sz="3200" dirty="0">
                <a:solidFill>
                  <a:schemeClr val="tx1"/>
                </a:solidFill>
              </a:endParaRPr>
            </a:p>
          </p:txBody>
        </p:sp>
        <p:sp>
          <p:nvSpPr>
            <p:cNvPr id="249" name="직사각형 248">
              <a:extLst>
                <a:ext uri="{FF2B5EF4-FFF2-40B4-BE49-F238E27FC236}">
                  <a16:creationId xmlns:a16="http://schemas.microsoft.com/office/drawing/2014/main" id="{FA5A1E5D-5B39-41DF-87E1-E075ABC612E4}"/>
                </a:ext>
              </a:extLst>
            </p:cNvPr>
            <p:cNvSpPr/>
            <p:nvPr/>
          </p:nvSpPr>
          <p:spPr>
            <a:xfrm>
              <a:off x="19231668" y="14700733"/>
              <a:ext cx="991702" cy="5423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b</a:t>
              </a:r>
              <a:endParaRPr lang="ko-KR" altLang="en-US" sz="3200" dirty="0">
                <a:solidFill>
                  <a:schemeClr val="tx1"/>
                </a:solidFill>
              </a:endParaRPr>
            </a:p>
          </p:txBody>
        </p:sp>
        <p:sp>
          <p:nvSpPr>
            <p:cNvPr id="250" name="직사각형 249">
              <a:extLst>
                <a:ext uri="{FF2B5EF4-FFF2-40B4-BE49-F238E27FC236}">
                  <a16:creationId xmlns:a16="http://schemas.microsoft.com/office/drawing/2014/main" id="{2F1BB6A1-789F-4CC3-BB56-2B161CD20295}"/>
                </a:ext>
              </a:extLst>
            </p:cNvPr>
            <p:cNvSpPr/>
            <p:nvPr/>
          </p:nvSpPr>
          <p:spPr>
            <a:xfrm>
              <a:off x="20223370" y="14700733"/>
              <a:ext cx="991702" cy="5423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c</a:t>
              </a:r>
              <a:endParaRPr lang="ko-KR" altLang="en-US" sz="3200" dirty="0">
                <a:solidFill>
                  <a:schemeClr val="tx1"/>
                </a:solidFill>
              </a:endParaRPr>
            </a:p>
          </p:txBody>
        </p:sp>
        <p:sp>
          <p:nvSpPr>
            <p:cNvPr id="251" name="직사각형 250">
              <a:extLst>
                <a:ext uri="{FF2B5EF4-FFF2-40B4-BE49-F238E27FC236}">
                  <a16:creationId xmlns:a16="http://schemas.microsoft.com/office/drawing/2014/main" id="{50D38864-0F6B-4DB4-A4E6-A339C55ADF53}"/>
                </a:ext>
              </a:extLst>
            </p:cNvPr>
            <p:cNvSpPr/>
            <p:nvPr/>
          </p:nvSpPr>
          <p:spPr>
            <a:xfrm>
              <a:off x="21215072" y="14700733"/>
              <a:ext cx="991702" cy="5423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d</a:t>
              </a:r>
              <a:endParaRPr lang="ko-KR" altLang="en-US" sz="3200" dirty="0">
                <a:solidFill>
                  <a:schemeClr val="tx1"/>
                </a:solidFill>
              </a:endParaRPr>
            </a:p>
          </p:txBody>
        </p:sp>
        <p:sp>
          <p:nvSpPr>
            <p:cNvPr id="252" name="직사각형 251">
              <a:extLst>
                <a:ext uri="{FF2B5EF4-FFF2-40B4-BE49-F238E27FC236}">
                  <a16:creationId xmlns:a16="http://schemas.microsoft.com/office/drawing/2014/main" id="{B3DD7662-FED1-4468-935B-D85D6E7C4514}"/>
                </a:ext>
              </a:extLst>
            </p:cNvPr>
            <p:cNvSpPr/>
            <p:nvPr/>
          </p:nvSpPr>
          <p:spPr>
            <a:xfrm>
              <a:off x="22206773" y="14700733"/>
              <a:ext cx="1015228" cy="542344"/>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e</a:t>
              </a:r>
              <a:endParaRPr lang="ko-KR" altLang="en-US" sz="3200" dirty="0">
                <a:solidFill>
                  <a:schemeClr val="tx1"/>
                </a:solidFill>
              </a:endParaRPr>
            </a:p>
          </p:txBody>
        </p:sp>
        <p:sp>
          <p:nvSpPr>
            <p:cNvPr id="253" name="직사각형 252">
              <a:extLst>
                <a:ext uri="{FF2B5EF4-FFF2-40B4-BE49-F238E27FC236}">
                  <a16:creationId xmlns:a16="http://schemas.microsoft.com/office/drawing/2014/main" id="{D0FBFD4B-74CC-46D2-A3B4-01B3C91A6A29}"/>
                </a:ext>
              </a:extLst>
            </p:cNvPr>
            <p:cNvSpPr/>
            <p:nvPr/>
          </p:nvSpPr>
          <p:spPr>
            <a:xfrm>
              <a:off x="23210358" y="14700733"/>
              <a:ext cx="991702" cy="5423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f</a:t>
              </a:r>
              <a:endParaRPr lang="ko-KR" altLang="en-US" sz="3200" dirty="0">
                <a:solidFill>
                  <a:schemeClr val="tx1"/>
                </a:solidFill>
              </a:endParaRPr>
            </a:p>
          </p:txBody>
        </p:sp>
        <p:sp>
          <p:nvSpPr>
            <p:cNvPr id="254" name="직사각형 253">
              <a:extLst>
                <a:ext uri="{FF2B5EF4-FFF2-40B4-BE49-F238E27FC236}">
                  <a16:creationId xmlns:a16="http://schemas.microsoft.com/office/drawing/2014/main" id="{35F91A9F-D956-42AC-831E-66DE428E24E4}"/>
                </a:ext>
              </a:extLst>
            </p:cNvPr>
            <p:cNvSpPr/>
            <p:nvPr/>
          </p:nvSpPr>
          <p:spPr>
            <a:xfrm>
              <a:off x="24190177" y="14700733"/>
              <a:ext cx="991702" cy="5423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g</a:t>
              </a:r>
              <a:endParaRPr lang="ko-KR" altLang="en-US" sz="3200" dirty="0">
                <a:solidFill>
                  <a:schemeClr val="tx1"/>
                </a:solidFill>
              </a:endParaRPr>
            </a:p>
          </p:txBody>
        </p:sp>
        <p:sp>
          <p:nvSpPr>
            <p:cNvPr id="255" name="직사각형 254">
              <a:extLst>
                <a:ext uri="{FF2B5EF4-FFF2-40B4-BE49-F238E27FC236}">
                  <a16:creationId xmlns:a16="http://schemas.microsoft.com/office/drawing/2014/main" id="{A3D9E175-308D-4529-9CA7-7CC56021CCEE}"/>
                </a:ext>
              </a:extLst>
            </p:cNvPr>
            <p:cNvSpPr/>
            <p:nvPr/>
          </p:nvSpPr>
          <p:spPr>
            <a:xfrm>
              <a:off x="25181879" y="14700733"/>
              <a:ext cx="991702" cy="5423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3200" dirty="0">
                  <a:solidFill>
                    <a:schemeClr val="tx1"/>
                  </a:solidFill>
                </a:rPr>
                <a:t>h</a:t>
              </a:r>
              <a:endParaRPr lang="ko-KR" altLang="en-US" sz="3200" dirty="0">
                <a:solidFill>
                  <a:schemeClr val="tx1"/>
                </a:solidFill>
              </a:endParaRPr>
            </a:p>
          </p:txBody>
        </p:sp>
        <p:sp>
          <p:nvSpPr>
            <p:cNvPr id="257" name="TextBox 256">
              <a:extLst>
                <a:ext uri="{FF2B5EF4-FFF2-40B4-BE49-F238E27FC236}">
                  <a16:creationId xmlns:a16="http://schemas.microsoft.com/office/drawing/2014/main" id="{CB21ABF2-2ED5-4E2D-9683-76A948F05FFB}"/>
                </a:ext>
              </a:extLst>
            </p:cNvPr>
            <p:cNvSpPr txBox="1"/>
            <p:nvPr/>
          </p:nvSpPr>
          <p:spPr>
            <a:xfrm>
              <a:off x="15742555" y="14738008"/>
              <a:ext cx="2080826" cy="584775"/>
            </a:xfrm>
            <a:prstGeom prst="rect">
              <a:avLst/>
            </a:prstGeom>
            <a:noFill/>
          </p:spPr>
          <p:txBody>
            <a:bodyPr wrap="none" rtlCol="0">
              <a:spAutoFit/>
            </a:bodyPr>
            <a:lstStyle/>
            <a:p>
              <a:r>
                <a:rPr lang="en-US" altLang="ko-KR" sz="3200" dirty="0" err="1"/>
                <a:t>subround</a:t>
              </a:r>
              <a:r>
                <a:rPr lang="en-US" altLang="ko-KR" sz="3200" dirty="0"/>
                <a:t> 0</a:t>
              </a:r>
              <a:endParaRPr lang="ko-KR" altLang="en-US" sz="3200" dirty="0"/>
            </a:p>
          </p:txBody>
        </p:sp>
        <p:sp>
          <p:nvSpPr>
            <p:cNvPr id="258" name="직사각형 257">
              <a:extLst>
                <a:ext uri="{FF2B5EF4-FFF2-40B4-BE49-F238E27FC236}">
                  <a16:creationId xmlns:a16="http://schemas.microsoft.com/office/drawing/2014/main" id="{37E21B51-71E9-4A7C-A06E-F9E5497F2D61}"/>
                </a:ext>
              </a:extLst>
            </p:cNvPr>
            <p:cNvSpPr/>
            <p:nvPr/>
          </p:nvSpPr>
          <p:spPr>
            <a:xfrm>
              <a:off x="18971861" y="14500545"/>
              <a:ext cx="259807" cy="3291566"/>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3200"/>
            </a:p>
          </p:txBody>
        </p:sp>
        <p:sp>
          <p:nvSpPr>
            <p:cNvPr id="259" name="직사각형 258">
              <a:extLst>
                <a:ext uri="{FF2B5EF4-FFF2-40B4-BE49-F238E27FC236}">
                  <a16:creationId xmlns:a16="http://schemas.microsoft.com/office/drawing/2014/main" id="{AF131F10-ABDD-42F5-B3EE-1401C9552811}"/>
                </a:ext>
              </a:extLst>
            </p:cNvPr>
            <p:cNvSpPr/>
            <p:nvPr/>
          </p:nvSpPr>
          <p:spPr>
            <a:xfrm>
              <a:off x="22962194" y="14500545"/>
              <a:ext cx="259807" cy="3291566"/>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3200"/>
            </a:p>
          </p:txBody>
        </p:sp>
      </p:grpSp>
      <p:sp>
        <p:nvSpPr>
          <p:cNvPr id="260" name="직사각형 259">
            <a:extLst>
              <a:ext uri="{FF2B5EF4-FFF2-40B4-BE49-F238E27FC236}">
                <a16:creationId xmlns:a16="http://schemas.microsoft.com/office/drawing/2014/main" id="{328F376D-24A5-498C-84E5-502EB0E38B70}"/>
              </a:ext>
            </a:extLst>
          </p:cNvPr>
          <p:cNvSpPr/>
          <p:nvPr/>
        </p:nvSpPr>
        <p:spPr>
          <a:xfrm>
            <a:off x="18397651" y="26571332"/>
            <a:ext cx="6672019" cy="646331"/>
          </a:xfrm>
          <a:prstGeom prst="rect">
            <a:avLst/>
          </a:prstGeom>
        </p:spPr>
        <p:txBody>
          <a:bodyPr wrap="none">
            <a:spAutoFit/>
          </a:bodyPr>
          <a:lstStyle/>
          <a:p>
            <a:r>
              <a:rPr lang="en-US" altLang="ko-KR" sz="3600" b="1" kern="0" dirty="0">
                <a:ln w="28575">
                  <a:noFill/>
                  <a:prstDash val="dash"/>
                </a:ln>
                <a:solidFill>
                  <a:prstClr val="black"/>
                </a:solidFill>
              </a:rPr>
              <a:t> &lt;16 bit shifted hash calculations&gt;</a:t>
            </a:r>
            <a:endParaRPr lang="ko-KR" altLang="en-US" sz="3600" dirty="0"/>
          </a:p>
        </p:txBody>
      </p:sp>
      <p:sp>
        <p:nvSpPr>
          <p:cNvPr id="131" name="직사각형 130">
            <a:extLst>
              <a:ext uri="{FF2B5EF4-FFF2-40B4-BE49-F238E27FC236}">
                <a16:creationId xmlns:a16="http://schemas.microsoft.com/office/drawing/2014/main" id="{E6B55DC1-9745-4FE7-BF42-44FE5DD7D5A9}"/>
              </a:ext>
            </a:extLst>
          </p:cNvPr>
          <p:cNvSpPr/>
          <p:nvPr/>
        </p:nvSpPr>
        <p:spPr>
          <a:xfrm>
            <a:off x="17401221" y="13604706"/>
            <a:ext cx="7780658" cy="4132379"/>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ko-KR" sz="3600" dirty="0">
                <a:solidFill>
                  <a:schemeClr val="tx1"/>
                </a:solidFill>
              </a:rPr>
              <a:t>SHA module</a:t>
            </a:r>
          </a:p>
        </p:txBody>
      </p:sp>
      <p:sp>
        <p:nvSpPr>
          <p:cNvPr id="138" name="직사각형 137">
            <a:extLst>
              <a:ext uri="{FF2B5EF4-FFF2-40B4-BE49-F238E27FC236}">
                <a16:creationId xmlns:a16="http://schemas.microsoft.com/office/drawing/2014/main" id="{1C4E575D-E06A-4700-B062-F77688D5B92F}"/>
              </a:ext>
            </a:extLst>
          </p:cNvPr>
          <p:cNvSpPr/>
          <p:nvPr/>
        </p:nvSpPr>
        <p:spPr>
          <a:xfrm>
            <a:off x="17600283" y="15673930"/>
            <a:ext cx="1898001" cy="67946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800" dirty="0">
                <a:solidFill>
                  <a:schemeClr val="tx1"/>
                </a:solidFill>
              </a:rPr>
              <a:t>CU</a:t>
            </a:r>
          </a:p>
        </p:txBody>
      </p:sp>
      <p:sp>
        <p:nvSpPr>
          <p:cNvPr id="139" name="직사각형 138">
            <a:extLst>
              <a:ext uri="{FF2B5EF4-FFF2-40B4-BE49-F238E27FC236}">
                <a16:creationId xmlns:a16="http://schemas.microsoft.com/office/drawing/2014/main" id="{FBACCBCE-F81E-4EDC-B0CD-53798687360F}"/>
              </a:ext>
            </a:extLst>
          </p:cNvPr>
          <p:cNvSpPr/>
          <p:nvPr/>
        </p:nvSpPr>
        <p:spPr>
          <a:xfrm>
            <a:off x="23088969" y="14363684"/>
            <a:ext cx="1697035" cy="67946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800" dirty="0">
                <a:solidFill>
                  <a:schemeClr val="tx1"/>
                </a:solidFill>
              </a:rPr>
              <a:t>message</a:t>
            </a:r>
          </a:p>
        </p:txBody>
      </p:sp>
      <p:cxnSp>
        <p:nvCxnSpPr>
          <p:cNvPr id="141" name="직선 화살표 연결선 140">
            <a:extLst>
              <a:ext uri="{FF2B5EF4-FFF2-40B4-BE49-F238E27FC236}">
                <a16:creationId xmlns:a16="http://schemas.microsoft.com/office/drawing/2014/main" id="{99438543-8CB7-4A81-9A81-5FA542AB0C75}"/>
              </a:ext>
            </a:extLst>
          </p:cNvPr>
          <p:cNvCxnSpPr>
            <a:cxnSpLocks/>
          </p:cNvCxnSpPr>
          <p:nvPr/>
        </p:nvCxnSpPr>
        <p:spPr>
          <a:xfrm flipV="1">
            <a:off x="18512333" y="13398459"/>
            <a:ext cx="0" cy="2282879"/>
          </a:xfrm>
          <a:prstGeom prst="straightConnector1">
            <a:avLst/>
          </a:prstGeom>
          <a:ln w="381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144" name="직선 화살표 연결선 143">
            <a:extLst>
              <a:ext uri="{FF2B5EF4-FFF2-40B4-BE49-F238E27FC236}">
                <a16:creationId xmlns:a16="http://schemas.microsoft.com/office/drawing/2014/main" id="{A6B45EF4-91BC-499E-8D95-2182744FCA76}"/>
              </a:ext>
            </a:extLst>
          </p:cNvPr>
          <p:cNvCxnSpPr>
            <a:cxnSpLocks/>
          </p:cNvCxnSpPr>
          <p:nvPr/>
        </p:nvCxnSpPr>
        <p:spPr>
          <a:xfrm flipV="1">
            <a:off x="23345138" y="13398459"/>
            <a:ext cx="0" cy="965225"/>
          </a:xfrm>
          <a:prstGeom prst="straightConnector1">
            <a:avLst/>
          </a:prstGeom>
          <a:ln w="381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sp>
        <p:nvSpPr>
          <p:cNvPr id="175" name="직사각형 174">
            <a:extLst>
              <a:ext uri="{FF2B5EF4-FFF2-40B4-BE49-F238E27FC236}">
                <a16:creationId xmlns:a16="http://schemas.microsoft.com/office/drawing/2014/main" id="{C3C9816C-5F7E-46E5-9AEF-9E21FFCDF8B8}"/>
              </a:ext>
            </a:extLst>
          </p:cNvPr>
          <p:cNvSpPr/>
          <p:nvPr/>
        </p:nvSpPr>
        <p:spPr>
          <a:xfrm>
            <a:off x="20298577" y="14363684"/>
            <a:ext cx="1810580" cy="67946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800" dirty="0">
                <a:solidFill>
                  <a:schemeClr val="tx1"/>
                </a:solidFill>
              </a:rPr>
              <a:t>Round</a:t>
            </a:r>
          </a:p>
        </p:txBody>
      </p:sp>
      <p:sp>
        <p:nvSpPr>
          <p:cNvPr id="176" name="직사각형 175">
            <a:extLst>
              <a:ext uri="{FF2B5EF4-FFF2-40B4-BE49-F238E27FC236}">
                <a16:creationId xmlns:a16="http://schemas.microsoft.com/office/drawing/2014/main" id="{88E768D0-51B7-4772-AA2D-553D713548A7}"/>
              </a:ext>
            </a:extLst>
          </p:cNvPr>
          <p:cNvSpPr/>
          <p:nvPr/>
        </p:nvSpPr>
        <p:spPr>
          <a:xfrm>
            <a:off x="23088965" y="15681338"/>
            <a:ext cx="1697036" cy="67946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800" dirty="0">
                <a:solidFill>
                  <a:schemeClr val="tx1"/>
                </a:solidFill>
              </a:rPr>
              <a:t>word</a:t>
            </a:r>
          </a:p>
        </p:txBody>
      </p:sp>
      <p:sp>
        <p:nvSpPr>
          <p:cNvPr id="177" name="직사각형 176">
            <a:extLst>
              <a:ext uri="{FF2B5EF4-FFF2-40B4-BE49-F238E27FC236}">
                <a16:creationId xmlns:a16="http://schemas.microsoft.com/office/drawing/2014/main" id="{DD20D7B4-10A1-41AB-9C7B-504DD78C82C0}"/>
              </a:ext>
            </a:extLst>
          </p:cNvPr>
          <p:cNvSpPr/>
          <p:nvPr/>
        </p:nvSpPr>
        <p:spPr>
          <a:xfrm>
            <a:off x="20298579" y="15681338"/>
            <a:ext cx="1810575" cy="67946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800" dirty="0">
                <a:solidFill>
                  <a:schemeClr val="tx1"/>
                </a:solidFill>
              </a:rPr>
              <a:t>const</a:t>
            </a:r>
          </a:p>
        </p:txBody>
      </p:sp>
      <p:sp>
        <p:nvSpPr>
          <p:cNvPr id="178" name="직사각형 177">
            <a:extLst>
              <a:ext uri="{FF2B5EF4-FFF2-40B4-BE49-F238E27FC236}">
                <a16:creationId xmlns:a16="http://schemas.microsoft.com/office/drawing/2014/main" id="{B0946154-BF66-4F0E-A94E-CC10B662C0F8}"/>
              </a:ext>
            </a:extLst>
          </p:cNvPr>
          <p:cNvSpPr/>
          <p:nvPr/>
        </p:nvSpPr>
        <p:spPr>
          <a:xfrm>
            <a:off x="20298579" y="16798016"/>
            <a:ext cx="1810575" cy="67946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800" dirty="0">
                <a:solidFill>
                  <a:schemeClr val="tx1"/>
                </a:solidFill>
              </a:rPr>
              <a:t>compress</a:t>
            </a:r>
          </a:p>
        </p:txBody>
      </p:sp>
      <p:sp>
        <p:nvSpPr>
          <p:cNvPr id="179" name="직사각형 178">
            <a:extLst>
              <a:ext uri="{FF2B5EF4-FFF2-40B4-BE49-F238E27FC236}">
                <a16:creationId xmlns:a16="http://schemas.microsoft.com/office/drawing/2014/main" id="{EE2A4A4E-CCDE-4F4F-A43B-7C56A23293DC}"/>
              </a:ext>
            </a:extLst>
          </p:cNvPr>
          <p:cNvSpPr/>
          <p:nvPr/>
        </p:nvSpPr>
        <p:spPr>
          <a:xfrm>
            <a:off x="23088964" y="16798016"/>
            <a:ext cx="1697037" cy="67946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800" dirty="0">
                <a:solidFill>
                  <a:schemeClr val="tx1"/>
                </a:solidFill>
              </a:rPr>
              <a:t>digest</a:t>
            </a:r>
          </a:p>
        </p:txBody>
      </p:sp>
      <p:cxnSp>
        <p:nvCxnSpPr>
          <p:cNvPr id="180" name="직선 화살표 연결선 179">
            <a:extLst>
              <a:ext uri="{FF2B5EF4-FFF2-40B4-BE49-F238E27FC236}">
                <a16:creationId xmlns:a16="http://schemas.microsoft.com/office/drawing/2014/main" id="{5CAC3672-4BE2-4358-9AE1-97BA110ABBC2}"/>
              </a:ext>
            </a:extLst>
          </p:cNvPr>
          <p:cNvCxnSpPr>
            <a:cxnSpLocks/>
            <a:stCxn id="206" idx="0"/>
          </p:cNvCxnSpPr>
          <p:nvPr/>
        </p:nvCxnSpPr>
        <p:spPr>
          <a:xfrm flipH="1" flipV="1">
            <a:off x="21203868" y="17477481"/>
            <a:ext cx="35596" cy="648507"/>
          </a:xfrm>
          <a:prstGeom prst="straightConnector1">
            <a:avLst/>
          </a:prstGeom>
          <a:ln w="381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182" name="직선 화살표 연결선 181">
            <a:extLst>
              <a:ext uri="{FF2B5EF4-FFF2-40B4-BE49-F238E27FC236}">
                <a16:creationId xmlns:a16="http://schemas.microsoft.com/office/drawing/2014/main" id="{E1943533-A47D-4DB1-A6D6-419D8DCE2645}"/>
              </a:ext>
            </a:extLst>
          </p:cNvPr>
          <p:cNvCxnSpPr>
            <a:cxnSpLocks/>
          </p:cNvCxnSpPr>
          <p:nvPr/>
        </p:nvCxnSpPr>
        <p:spPr>
          <a:xfrm flipV="1">
            <a:off x="21203867" y="15043147"/>
            <a:ext cx="0" cy="638191"/>
          </a:xfrm>
          <a:prstGeom prst="straightConnector1">
            <a:avLst/>
          </a:prstGeom>
          <a:ln w="381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184" name="직선 화살표 연결선 183">
            <a:extLst>
              <a:ext uri="{FF2B5EF4-FFF2-40B4-BE49-F238E27FC236}">
                <a16:creationId xmlns:a16="http://schemas.microsoft.com/office/drawing/2014/main" id="{76AA4D4A-0089-4D5B-B7B8-37E226B6A320}"/>
              </a:ext>
            </a:extLst>
          </p:cNvPr>
          <p:cNvCxnSpPr>
            <a:cxnSpLocks/>
          </p:cNvCxnSpPr>
          <p:nvPr/>
        </p:nvCxnSpPr>
        <p:spPr>
          <a:xfrm flipV="1">
            <a:off x="23885107" y="15043147"/>
            <a:ext cx="0" cy="638191"/>
          </a:xfrm>
          <a:prstGeom prst="straightConnector1">
            <a:avLst/>
          </a:prstGeom>
          <a:ln w="381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186" name="직선 화살표 연결선 185">
            <a:extLst>
              <a:ext uri="{FF2B5EF4-FFF2-40B4-BE49-F238E27FC236}">
                <a16:creationId xmlns:a16="http://schemas.microsoft.com/office/drawing/2014/main" id="{001D5E13-7A9A-46B6-A5D6-36DDD2302E27}"/>
              </a:ext>
            </a:extLst>
          </p:cNvPr>
          <p:cNvCxnSpPr>
            <a:cxnSpLocks/>
          </p:cNvCxnSpPr>
          <p:nvPr/>
        </p:nvCxnSpPr>
        <p:spPr>
          <a:xfrm flipV="1">
            <a:off x="21203867" y="16353393"/>
            <a:ext cx="0" cy="444623"/>
          </a:xfrm>
          <a:prstGeom prst="straightConnector1">
            <a:avLst/>
          </a:prstGeom>
          <a:ln w="381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189" name="연결선: 꺾임 188">
            <a:extLst>
              <a:ext uri="{FF2B5EF4-FFF2-40B4-BE49-F238E27FC236}">
                <a16:creationId xmlns:a16="http://schemas.microsoft.com/office/drawing/2014/main" id="{13191F9B-B046-4A48-900A-83C820D6C397}"/>
              </a:ext>
            </a:extLst>
          </p:cNvPr>
          <p:cNvCxnSpPr>
            <a:cxnSpLocks/>
            <a:stCxn id="176" idx="2"/>
            <a:endCxn id="178" idx="0"/>
          </p:cNvCxnSpPr>
          <p:nvPr/>
        </p:nvCxnSpPr>
        <p:spPr>
          <a:xfrm rot="5400000">
            <a:off x="22548876" y="15409408"/>
            <a:ext cx="437216" cy="2340000"/>
          </a:xfrm>
          <a:prstGeom prst="bentConnector3">
            <a:avLst>
              <a:gd name="adj1" fmla="val 34286"/>
            </a:avLst>
          </a:prstGeom>
          <a:ln w="381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91" name="직선 화살표 연결선 190">
            <a:extLst>
              <a:ext uri="{FF2B5EF4-FFF2-40B4-BE49-F238E27FC236}">
                <a16:creationId xmlns:a16="http://schemas.microsoft.com/office/drawing/2014/main" id="{41C820E1-F162-4DB6-996C-84346D3894BD}"/>
              </a:ext>
            </a:extLst>
          </p:cNvPr>
          <p:cNvCxnSpPr>
            <a:cxnSpLocks/>
          </p:cNvCxnSpPr>
          <p:nvPr/>
        </p:nvCxnSpPr>
        <p:spPr>
          <a:xfrm flipH="1">
            <a:off x="22109154" y="17043707"/>
            <a:ext cx="979810" cy="0"/>
          </a:xfrm>
          <a:prstGeom prst="straightConnector1">
            <a:avLst/>
          </a:prstGeom>
          <a:ln w="381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194" name="직선 화살표 연결선 193">
            <a:extLst>
              <a:ext uri="{FF2B5EF4-FFF2-40B4-BE49-F238E27FC236}">
                <a16:creationId xmlns:a16="http://schemas.microsoft.com/office/drawing/2014/main" id="{FA62D12A-3E58-4472-B1A2-D26350FA5E73}"/>
              </a:ext>
            </a:extLst>
          </p:cNvPr>
          <p:cNvCxnSpPr>
            <a:cxnSpLocks/>
          </p:cNvCxnSpPr>
          <p:nvPr/>
        </p:nvCxnSpPr>
        <p:spPr>
          <a:xfrm flipH="1">
            <a:off x="22109154" y="17314234"/>
            <a:ext cx="979811" cy="0"/>
          </a:xfrm>
          <a:prstGeom prst="straightConnector1">
            <a:avLst/>
          </a:prstGeom>
          <a:ln w="38100">
            <a:solidFill>
              <a:schemeClr val="tx1"/>
            </a:solidFill>
            <a:headEnd type="non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95" name="연결선: 꺾임 194">
            <a:extLst>
              <a:ext uri="{FF2B5EF4-FFF2-40B4-BE49-F238E27FC236}">
                <a16:creationId xmlns:a16="http://schemas.microsoft.com/office/drawing/2014/main" id="{4B6AF4FE-CC4D-4DA4-8906-50CF586C813A}"/>
              </a:ext>
            </a:extLst>
          </p:cNvPr>
          <p:cNvCxnSpPr>
            <a:cxnSpLocks/>
            <a:stCxn id="138" idx="3"/>
            <a:endCxn id="175" idx="1"/>
          </p:cNvCxnSpPr>
          <p:nvPr/>
        </p:nvCxnSpPr>
        <p:spPr>
          <a:xfrm flipV="1">
            <a:off x="19498284" y="14703416"/>
            <a:ext cx="800293" cy="1310246"/>
          </a:xfrm>
          <a:prstGeom prst="bentConnector3">
            <a:avLst>
              <a:gd name="adj1" fmla="val 50000"/>
            </a:avLst>
          </a:prstGeom>
          <a:ln w="381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98" name="연결선: 꺾임 197">
            <a:extLst>
              <a:ext uri="{FF2B5EF4-FFF2-40B4-BE49-F238E27FC236}">
                <a16:creationId xmlns:a16="http://schemas.microsoft.com/office/drawing/2014/main" id="{5A5B62C5-1215-460A-8B09-7675250FE414}"/>
              </a:ext>
            </a:extLst>
          </p:cNvPr>
          <p:cNvCxnSpPr>
            <a:cxnSpLocks/>
            <a:stCxn id="138" idx="2"/>
            <a:endCxn id="178" idx="1"/>
          </p:cNvCxnSpPr>
          <p:nvPr/>
        </p:nvCxnSpPr>
        <p:spPr>
          <a:xfrm rot="16200000" flipH="1">
            <a:off x="19031754" y="15870922"/>
            <a:ext cx="784355" cy="1749296"/>
          </a:xfrm>
          <a:prstGeom prst="bentConnector2">
            <a:avLst/>
          </a:prstGeom>
          <a:ln w="381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01" name="TextBox 200">
            <a:extLst>
              <a:ext uri="{FF2B5EF4-FFF2-40B4-BE49-F238E27FC236}">
                <a16:creationId xmlns:a16="http://schemas.microsoft.com/office/drawing/2014/main" id="{C5A7176F-B809-4965-A137-C385CBA9D329}"/>
              </a:ext>
            </a:extLst>
          </p:cNvPr>
          <p:cNvSpPr txBox="1"/>
          <p:nvPr/>
        </p:nvSpPr>
        <p:spPr>
          <a:xfrm>
            <a:off x="22758290" y="13018823"/>
            <a:ext cx="1267335" cy="461665"/>
          </a:xfrm>
          <a:prstGeom prst="rect">
            <a:avLst/>
          </a:prstGeom>
          <a:noFill/>
          <a:ln w="28575">
            <a:noFill/>
          </a:ln>
        </p:spPr>
        <p:txBody>
          <a:bodyPr wrap="none" rtlCol="0">
            <a:spAutoFit/>
          </a:bodyPr>
          <a:lstStyle/>
          <a:p>
            <a:r>
              <a:rPr lang="en-US" altLang="ko-KR" sz="2400" dirty="0"/>
              <a:t>message</a:t>
            </a:r>
            <a:endParaRPr lang="ko-KR" altLang="en-US" sz="2400" dirty="0"/>
          </a:p>
        </p:txBody>
      </p:sp>
      <p:sp>
        <p:nvSpPr>
          <p:cNvPr id="202" name="TextBox 201">
            <a:extLst>
              <a:ext uri="{FF2B5EF4-FFF2-40B4-BE49-F238E27FC236}">
                <a16:creationId xmlns:a16="http://schemas.microsoft.com/office/drawing/2014/main" id="{CDA67994-D4E9-4D56-99F7-605E4FBC62A5}"/>
              </a:ext>
            </a:extLst>
          </p:cNvPr>
          <p:cNvSpPr txBox="1"/>
          <p:nvPr/>
        </p:nvSpPr>
        <p:spPr>
          <a:xfrm>
            <a:off x="17948066" y="13018823"/>
            <a:ext cx="1253869" cy="461665"/>
          </a:xfrm>
          <a:prstGeom prst="rect">
            <a:avLst/>
          </a:prstGeom>
          <a:noFill/>
          <a:ln w="28575">
            <a:noFill/>
          </a:ln>
        </p:spPr>
        <p:txBody>
          <a:bodyPr wrap="none" rtlCol="0">
            <a:spAutoFit/>
          </a:bodyPr>
          <a:lstStyle/>
          <a:p>
            <a:r>
              <a:rPr lang="en-US" altLang="ko-KR" sz="2400" dirty="0" err="1"/>
              <a:t>hash_op</a:t>
            </a:r>
            <a:endParaRPr lang="ko-KR" altLang="en-US" sz="2400" dirty="0"/>
          </a:p>
        </p:txBody>
      </p:sp>
      <p:sp>
        <p:nvSpPr>
          <p:cNvPr id="203" name="TextBox 202">
            <a:extLst>
              <a:ext uri="{FF2B5EF4-FFF2-40B4-BE49-F238E27FC236}">
                <a16:creationId xmlns:a16="http://schemas.microsoft.com/office/drawing/2014/main" id="{4978251F-DEC2-4B37-BDB8-64D52D7F449B}"/>
              </a:ext>
            </a:extLst>
          </p:cNvPr>
          <p:cNvSpPr txBox="1"/>
          <p:nvPr/>
        </p:nvSpPr>
        <p:spPr>
          <a:xfrm>
            <a:off x="21314289" y="15145703"/>
            <a:ext cx="934743" cy="461665"/>
          </a:xfrm>
          <a:prstGeom prst="rect">
            <a:avLst/>
          </a:prstGeom>
          <a:noFill/>
        </p:spPr>
        <p:txBody>
          <a:bodyPr wrap="none" rtlCol="0">
            <a:spAutoFit/>
          </a:bodyPr>
          <a:lstStyle/>
          <a:p>
            <a:r>
              <a:rPr lang="en-US" altLang="ko-KR" sz="2400" dirty="0"/>
              <a:t>round</a:t>
            </a:r>
            <a:endParaRPr lang="ko-KR" altLang="en-US" sz="2400" dirty="0"/>
          </a:p>
        </p:txBody>
      </p:sp>
      <p:sp>
        <p:nvSpPr>
          <p:cNvPr id="204" name="TextBox 203">
            <a:extLst>
              <a:ext uri="{FF2B5EF4-FFF2-40B4-BE49-F238E27FC236}">
                <a16:creationId xmlns:a16="http://schemas.microsoft.com/office/drawing/2014/main" id="{026EDB59-F060-4AEC-8734-3F3637DB488D}"/>
              </a:ext>
            </a:extLst>
          </p:cNvPr>
          <p:cNvSpPr txBox="1"/>
          <p:nvPr/>
        </p:nvSpPr>
        <p:spPr>
          <a:xfrm>
            <a:off x="20696100" y="16360799"/>
            <a:ext cx="324128" cy="461665"/>
          </a:xfrm>
          <a:prstGeom prst="rect">
            <a:avLst/>
          </a:prstGeom>
          <a:noFill/>
        </p:spPr>
        <p:txBody>
          <a:bodyPr wrap="none" rtlCol="0">
            <a:spAutoFit/>
          </a:bodyPr>
          <a:lstStyle/>
          <a:p>
            <a:r>
              <a:rPr lang="en-US" altLang="ko-KR" sz="2400" dirty="0"/>
              <a:t>k</a:t>
            </a:r>
            <a:endParaRPr lang="ko-KR" altLang="en-US" sz="2400" dirty="0"/>
          </a:p>
        </p:txBody>
      </p:sp>
      <p:sp>
        <p:nvSpPr>
          <p:cNvPr id="205" name="TextBox 204">
            <a:extLst>
              <a:ext uri="{FF2B5EF4-FFF2-40B4-BE49-F238E27FC236}">
                <a16:creationId xmlns:a16="http://schemas.microsoft.com/office/drawing/2014/main" id="{2F831FA0-FFA7-401D-93A2-E907CC7F183C}"/>
              </a:ext>
            </a:extLst>
          </p:cNvPr>
          <p:cNvSpPr txBox="1"/>
          <p:nvPr/>
        </p:nvSpPr>
        <p:spPr>
          <a:xfrm>
            <a:off x="23963029" y="16385228"/>
            <a:ext cx="404278" cy="461665"/>
          </a:xfrm>
          <a:prstGeom prst="rect">
            <a:avLst/>
          </a:prstGeom>
          <a:noFill/>
        </p:spPr>
        <p:txBody>
          <a:bodyPr wrap="none" rtlCol="0">
            <a:spAutoFit/>
          </a:bodyPr>
          <a:lstStyle/>
          <a:p>
            <a:r>
              <a:rPr lang="en-US" altLang="ko-KR" sz="2400" dirty="0"/>
              <a:t>w</a:t>
            </a:r>
            <a:endParaRPr lang="ko-KR" altLang="en-US" sz="2400" dirty="0"/>
          </a:p>
        </p:txBody>
      </p:sp>
      <p:sp>
        <p:nvSpPr>
          <p:cNvPr id="206" name="TextBox 205">
            <a:extLst>
              <a:ext uri="{FF2B5EF4-FFF2-40B4-BE49-F238E27FC236}">
                <a16:creationId xmlns:a16="http://schemas.microsoft.com/office/drawing/2014/main" id="{EE6D0D3A-5B22-4E17-B551-EB67E9E5DFD3}"/>
              </a:ext>
            </a:extLst>
          </p:cNvPr>
          <p:cNvSpPr txBox="1"/>
          <p:nvPr/>
        </p:nvSpPr>
        <p:spPr>
          <a:xfrm>
            <a:off x="20851376" y="18125988"/>
            <a:ext cx="776175" cy="461665"/>
          </a:xfrm>
          <a:prstGeom prst="rect">
            <a:avLst/>
          </a:prstGeom>
          <a:noFill/>
          <a:ln w="28575">
            <a:noFill/>
          </a:ln>
        </p:spPr>
        <p:txBody>
          <a:bodyPr wrap="none" rtlCol="0">
            <a:spAutoFit/>
          </a:bodyPr>
          <a:lstStyle/>
          <a:p>
            <a:r>
              <a:rPr lang="en-US" altLang="ko-KR" sz="2400" dirty="0"/>
              <a:t>hash</a:t>
            </a:r>
            <a:endParaRPr lang="ko-KR" altLang="en-US" sz="2400" dirty="0"/>
          </a:p>
        </p:txBody>
      </p:sp>
      <p:cxnSp>
        <p:nvCxnSpPr>
          <p:cNvPr id="261" name="직선 화살표 연결선 260">
            <a:extLst>
              <a:ext uri="{FF2B5EF4-FFF2-40B4-BE49-F238E27FC236}">
                <a16:creationId xmlns:a16="http://schemas.microsoft.com/office/drawing/2014/main" id="{3FA21472-F241-4F70-A9CC-82EDC75A428D}"/>
              </a:ext>
            </a:extLst>
          </p:cNvPr>
          <p:cNvCxnSpPr>
            <a:cxnSpLocks/>
            <a:endCxn id="262" idx="2"/>
          </p:cNvCxnSpPr>
          <p:nvPr/>
        </p:nvCxnSpPr>
        <p:spPr>
          <a:xfrm flipV="1">
            <a:off x="24581120" y="13480488"/>
            <a:ext cx="27943" cy="896584"/>
          </a:xfrm>
          <a:prstGeom prst="straightConnector1">
            <a:avLst/>
          </a:prstGeom>
          <a:ln w="381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sp>
        <p:nvSpPr>
          <p:cNvPr id="262" name="TextBox 261">
            <a:extLst>
              <a:ext uri="{FF2B5EF4-FFF2-40B4-BE49-F238E27FC236}">
                <a16:creationId xmlns:a16="http://schemas.microsoft.com/office/drawing/2014/main" id="{F0438ED1-76B5-478F-9216-D763EED35384}"/>
              </a:ext>
            </a:extLst>
          </p:cNvPr>
          <p:cNvSpPr txBox="1"/>
          <p:nvPr/>
        </p:nvSpPr>
        <p:spPr>
          <a:xfrm>
            <a:off x="24121525" y="13018823"/>
            <a:ext cx="975075" cy="461665"/>
          </a:xfrm>
          <a:prstGeom prst="rect">
            <a:avLst/>
          </a:prstGeom>
          <a:noFill/>
          <a:ln w="28575">
            <a:noFill/>
          </a:ln>
        </p:spPr>
        <p:txBody>
          <a:bodyPr wrap="none" rtlCol="0">
            <a:spAutoFit/>
          </a:bodyPr>
          <a:lstStyle/>
          <a:p>
            <a:r>
              <a:rPr lang="en-US" altLang="ko-KR" sz="2400" dirty="0"/>
              <a:t>length</a:t>
            </a:r>
            <a:endParaRPr lang="ko-KR" altLang="en-US" sz="2400" dirty="0"/>
          </a:p>
        </p:txBody>
      </p:sp>
      <p:sp>
        <p:nvSpPr>
          <p:cNvPr id="265" name="직사각형 264">
            <a:extLst>
              <a:ext uri="{FF2B5EF4-FFF2-40B4-BE49-F238E27FC236}">
                <a16:creationId xmlns:a16="http://schemas.microsoft.com/office/drawing/2014/main" id="{7180C347-0056-46CD-AF44-5D48F37F6DD8}"/>
              </a:ext>
            </a:extLst>
          </p:cNvPr>
          <p:cNvSpPr/>
          <p:nvPr/>
        </p:nvSpPr>
        <p:spPr>
          <a:xfrm>
            <a:off x="18374913" y="18587653"/>
            <a:ext cx="6102953" cy="646331"/>
          </a:xfrm>
          <a:prstGeom prst="rect">
            <a:avLst/>
          </a:prstGeom>
        </p:spPr>
        <p:txBody>
          <a:bodyPr wrap="none">
            <a:spAutoFit/>
          </a:bodyPr>
          <a:lstStyle/>
          <a:p>
            <a:r>
              <a:rPr lang="en-US" altLang="ko-KR" sz="3600" b="1" kern="0" dirty="0">
                <a:ln w="28575">
                  <a:noFill/>
                  <a:prstDash val="dash"/>
                </a:ln>
                <a:solidFill>
                  <a:prstClr val="black"/>
                </a:solidFill>
              </a:rPr>
              <a:t> &lt;Architecture of SHA module&gt;</a:t>
            </a:r>
            <a:endParaRPr lang="ko-KR" altLang="en-US" sz="3600" dirty="0"/>
          </a:p>
        </p:txBody>
      </p:sp>
      <mc:AlternateContent xmlns:mc="http://schemas.openxmlformats.org/markup-compatibility/2006" xmlns:a14="http://schemas.microsoft.com/office/drawing/2010/main">
        <mc:Choice Requires="a14">
          <p:graphicFrame>
            <p:nvGraphicFramePr>
              <p:cNvPr id="286" name="표 286">
                <a:extLst>
                  <a:ext uri="{FF2B5EF4-FFF2-40B4-BE49-F238E27FC236}">
                    <a16:creationId xmlns:a16="http://schemas.microsoft.com/office/drawing/2014/main" id="{2C6E49F4-3AFE-454E-B0BA-A15DAF40C9A8}"/>
                  </a:ext>
                </a:extLst>
              </p:cNvPr>
              <p:cNvGraphicFramePr>
                <a:graphicFrameLocks noGrp="1"/>
              </p:cNvGraphicFramePr>
              <p:nvPr>
                <p:extLst>
                  <p:ext uri="{D42A27DB-BD31-4B8C-83A1-F6EECF244321}">
                    <p14:modId xmlns:p14="http://schemas.microsoft.com/office/powerpoint/2010/main" val="1075604633"/>
                  </p:ext>
                </p:extLst>
              </p:nvPr>
            </p:nvGraphicFramePr>
            <p:xfrm>
              <a:off x="15772280" y="31358614"/>
              <a:ext cx="11192751" cy="1384702"/>
            </p:xfrm>
            <a:graphic>
              <a:graphicData uri="http://schemas.openxmlformats.org/drawingml/2006/table">
                <a:tbl>
                  <a:tblPr firstRow="1" bandRow="1">
                    <a:tableStyleId>{5940675A-B579-460E-94D1-54222C63F5DA}</a:tableStyleId>
                  </a:tblPr>
                  <a:tblGrid>
                    <a:gridCol w="3730917">
                      <a:extLst>
                        <a:ext uri="{9D8B030D-6E8A-4147-A177-3AD203B41FA5}">
                          <a16:colId xmlns:a16="http://schemas.microsoft.com/office/drawing/2014/main" val="2149090222"/>
                        </a:ext>
                      </a:extLst>
                    </a:gridCol>
                    <a:gridCol w="3730917">
                      <a:extLst>
                        <a:ext uri="{9D8B030D-6E8A-4147-A177-3AD203B41FA5}">
                          <a16:colId xmlns:a16="http://schemas.microsoft.com/office/drawing/2014/main" val="569508195"/>
                        </a:ext>
                      </a:extLst>
                    </a:gridCol>
                    <a:gridCol w="3730917">
                      <a:extLst>
                        <a:ext uri="{9D8B030D-6E8A-4147-A177-3AD203B41FA5}">
                          <a16:colId xmlns:a16="http://schemas.microsoft.com/office/drawing/2014/main" val="2129695322"/>
                        </a:ext>
                      </a:extLst>
                    </a:gridCol>
                  </a:tblGrid>
                  <a:tr h="692351">
                    <a:tc>
                      <a:txBody>
                        <a:bodyPr/>
                        <a:lstStyle/>
                        <a:p>
                          <a:pPr algn="ctr" latinLnBrk="1"/>
                          <a:r>
                            <a:rPr lang="en-US" altLang="ko-KR" sz="3600" dirty="0"/>
                            <a:t>Scenario</a:t>
                          </a:r>
                          <a:endParaRPr lang="ko-KR" altLang="en-US" sz="36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latinLnBrk="1"/>
                          <a:r>
                            <a:rPr lang="en-US" altLang="ko-KR" sz="3600" dirty="0"/>
                            <a:t>Total Area</a:t>
                          </a:r>
                          <a:endParaRPr lang="ko-KR" altLang="en-US" sz="36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latinLnBrk="1"/>
                          <a:r>
                            <a:rPr lang="en-US" altLang="ko-KR" sz="3600" dirty="0" smtClean="0"/>
                            <a:t>Circuit size</a:t>
                          </a:r>
                          <a:endParaRPr lang="ko-KR" altLang="en-US" sz="36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25609130"/>
                      </a:ext>
                    </a:extLst>
                  </a:tr>
                  <a:tr h="692351">
                    <a:tc>
                      <a:txBody>
                        <a:bodyPr/>
                        <a:lstStyle/>
                        <a:p>
                          <a:pPr algn="ctr" latinLnBrk="1"/>
                          <a:r>
                            <a:rPr lang="en-US" altLang="ko-KR" sz="3600" dirty="0"/>
                            <a:t>100 </a:t>
                          </a:r>
                          <a:r>
                            <a:rPr lang="en-US" altLang="ko-KR" sz="3600" dirty="0" err="1"/>
                            <a:t>mhz</a:t>
                          </a:r>
                          <a:endParaRPr lang="ko-KR" altLang="en-US" sz="36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latinLnBrk="1"/>
                          <a:r>
                            <a:rPr lang="en-US" altLang="ko-KR" sz="3600" dirty="0" smtClean="0"/>
                            <a:t>4124020 </a:t>
                          </a:r>
                          <a14:m>
                            <m:oMath xmlns:m="http://schemas.openxmlformats.org/officeDocument/2006/math">
                              <m:sSup>
                                <m:sSupPr>
                                  <m:ctrlPr>
                                    <a:rPr lang="en-US" altLang="ko-KR" sz="3600" i="1" smtClean="0">
                                      <a:latin typeface="Cambria Math" panose="02040503050406030204" pitchFamily="18" charset="0"/>
                                    </a:rPr>
                                  </m:ctrlPr>
                                </m:sSupPr>
                                <m:e>
                                  <m:r>
                                    <a:rPr lang="en-US" altLang="ko-KR" sz="3600" b="0" i="1" smtClean="0">
                                      <a:latin typeface="Cambria Math" panose="02040503050406030204" pitchFamily="18" charset="0"/>
                                    </a:rPr>
                                    <m:t>𝑚𝑚</m:t>
                                  </m:r>
                                </m:e>
                                <m:sup>
                                  <m:r>
                                    <a:rPr lang="en-US" altLang="ko-KR" sz="3600" b="0" i="1" smtClean="0">
                                      <a:latin typeface="Cambria Math" panose="02040503050406030204" pitchFamily="18" charset="0"/>
                                    </a:rPr>
                                    <m:t>2</m:t>
                                  </m:r>
                                </m:sup>
                              </m:sSup>
                            </m:oMath>
                          </a14:m>
                          <a:endParaRPr lang="ko-KR" altLang="en-US" sz="36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latinLnBrk="1"/>
                          <a:r>
                            <a:rPr lang="en-US" altLang="ko-KR" sz="3600" dirty="0" smtClean="0"/>
                            <a:t>413 </a:t>
                          </a:r>
                          <a:r>
                            <a:rPr lang="en-US" altLang="ko-KR" sz="3600" dirty="0" err="1" smtClean="0"/>
                            <a:t>kGE</a:t>
                          </a:r>
                          <a:endParaRPr lang="ko-KR" altLang="en-US" sz="36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5358164"/>
                      </a:ext>
                    </a:extLst>
                  </a:tr>
                </a:tbl>
              </a:graphicData>
            </a:graphic>
          </p:graphicFrame>
        </mc:Choice>
        <mc:Fallback xmlns="">
          <p:graphicFrame>
            <p:nvGraphicFramePr>
              <p:cNvPr id="286" name="표 286">
                <a:extLst>
                  <a:ext uri="{FF2B5EF4-FFF2-40B4-BE49-F238E27FC236}">
                    <a16:creationId xmlns:a16="http://schemas.microsoft.com/office/drawing/2014/main" id="{2C6E49F4-3AFE-454E-B0BA-A15DAF40C9A8}"/>
                  </a:ext>
                </a:extLst>
              </p:cNvPr>
              <p:cNvGraphicFramePr>
                <a:graphicFrameLocks noGrp="1"/>
              </p:cNvGraphicFramePr>
              <p:nvPr>
                <p:extLst>
                  <p:ext uri="{D42A27DB-BD31-4B8C-83A1-F6EECF244321}">
                    <p14:modId xmlns:p14="http://schemas.microsoft.com/office/powerpoint/2010/main" val="1075604633"/>
                  </p:ext>
                </p:extLst>
              </p:nvPr>
            </p:nvGraphicFramePr>
            <p:xfrm>
              <a:off x="15772280" y="31358614"/>
              <a:ext cx="11192751" cy="1384702"/>
            </p:xfrm>
            <a:graphic>
              <a:graphicData uri="http://schemas.openxmlformats.org/drawingml/2006/table">
                <a:tbl>
                  <a:tblPr firstRow="1" bandRow="1">
                    <a:tableStyleId>{5940675A-B579-460E-94D1-54222C63F5DA}</a:tableStyleId>
                  </a:tblPr>
                  <a:tblGrid>
                    <a:gridCol w="3730917">
                      <a:extLst>
                        <a:ext uri="{9D8B030D-6E8A-4147-A177-3AD203B41FA5}">
                          <a16:colId xmlns:a16="http://schemas.microsoft.com/office/drawing/2014/main" val="2149090222"/>
                        </a:ext>
                      </a:extLst>
                    </a:gridCol>
                    <a:gridCol w="3730917">
                      <a:extLst>
                        <a:ext uri="{9D8B030D-6E8A-4147-A177-3AD203B41FA5}">
                          <a16:colId xmlns:a16="http://schemas.microsoft.com/office/drawing/2014/main" val="569508195"/>
                        </a:ext>
                      </a:extLst>
                    </a:gridCol>
                    <a:gridCol w="3730917">
                      <a:extLst>
                        <a:ext uri="{9D8B030D-6E8A-4147-A177-3AD203B41FA5}">
                          <a16:colId xmlns:a16="http://schemas.microsoft.com/office/drawing/2014/main" val="2129695322"/>
                        </a:ext>
                      </a:extLst>
                    </a:gridCol>
                  </a:tblGrid>
                  <a:tr h="692351">
                    <a:tc>
                      <a:txBody>
                        <a:bodyPr/>
                        <a:lstStyle/>
                        <a:p>
                          <a:pPr algn="ctr" latinLnBrk="1"/>
                          <a:r>
                            <a:rPr lang="en-US" altLang="ko-KR" sz="3600" dirty="0"/>
                            <a:t>Scenario</a:t>
                          </a:r>
                          <a:endParaRPr lang="ko-KR" altLang="en-US" sz="36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latinLnBrk="1"/>
                          <a:r>
                            <a:rPr lang="en-US" altLang="ko-KR" sz="3600" dirty="0"/>
                            <a:t>Total Area</a:t>
                          </a:r>
                          <a:endParaRPr lang="ko-KR" altLang="en-US" sz="36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latinLnBrk="1"/>
                          <a:r>
                            <a:rPr lang="en-US" altLang="ko-KR" sz="3600" dirty="0" smtClean="0"/>
                            <a:t>Circuit size</a:t>
                          </a:r>
                          <a:endParaRPr lang="ko-KR" altLang="en-US" sz="36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25609130"/>
                      </a:ext>
                    </a:extLst>
                  </a:tr>
                  <a:tr h="692351">
                    <a:tc>
                      <a:txBody>
                        <a:bodyPr/>
                        <a:lstStyle/>
                        <a:p>
                          <a:pPr algn="ctr" latinLnBrk="1"/>
                          <a:r>
                            <a:rPr lang="en-US" altLang="ko-KR" sz="3600" dirty="0"/>
                            <a:t>100 </a:t>
                          </a:r>
                          <a:r>
                            <a:rPr lang="en-US" altLang="ko-KR" sz="3600" dirty="0" err="1"/>
                            <a:t>mhz</a:t>
                          </a:r>
                          <a:endParaRPr lang="ko-KR" altLang="en-US" sz="36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lang="ko-K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blipFill>
                          <a:blip r:embed="rId4"/>
                          <a:stretch>
                            <a:fillRect l="-100326" t="-113158" r="-100653" b="-26316"/>
                          </a:stretch>
                        </a:blipFill>
                      </a:tcPr>
                    </a:tc>
                    <a:tc>
                      <a:txBody>
                        <a:bodyPr/>
                        <a:lstStyle/>
                        <a:p>
                          <a:pPr algn="ctr" latinLnBrk="1"/>
                          <a:r>
                            <a:rPr lang="en-US" altLang="ko-KR" sz="3600" dirty="0" smtClean="0"/>
                            <a:t>413 </a:t>
                          </a:r>
                          <a:r>
                            <a:rPr lang="en-US" altLang="ko-KR" sz="3600" dirty="0" err="1" smtClean="0"/>
                            <a:t>kGE</a:t>
                          </a:r>
                          <a:endParaRPr lang="ko-KR" altLang="en-US" sz="36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5358164"/>
                      </a:ext>
                    </a:extLst>
                  </a:tr>
                </a:tbl>
              </a:graphicData>
            </a:graphic>
          </p:graphicFrame>
        </mc:Fallback>
      </mc:AlternateContent>
      <p:sp>
        <p:nvSpPr>
          <p:cNvPr id="289" name="직사각형 288">
            <a:extLst>
              <a:ext uri="{FF2B5EF4-FFF2-40B4-BE49-F238E27FC236}">
                <a16:creationId xmlns:a16="http://schemas.microsoft.com/office/drawing/2014/main" id="{E460443F-7EB8-4B9E-AFD5-FB807FFD511D}"/>
              </a:ext>
            </a:extLst>
          </p:cNvPr>
          <p:cNvSpPr/>
          <p:nvPr/>
        </p:nvSpPr>
        <p:spPr>
          <a:xfrm>
            <a:off x="4363945" y="25647259"/>
            <a:ext cx="3161443" cy="707886"/>
          </a:xfrm>
          <a:prstGeom prst="rect">
            <a:avLst/>
          </a:prstGeom>
        </p:spPr>
        <p:txBody>
          <a:bodyPr wrap="none">
            <a:spAutoFit/>
          </a:bodyPr>
          <a:lstStyle/>
          <a:p>
            <a:pPr algn="ctr"/>
            <a:r>
              <a:rPr lang="en-US" altLang="ko-KR" sz="4000" b="1" dirty="0">
                <a:ln w="28575">
                  <a:noFill/>
                  <a:prstDash val="dash"/>
                </a:ln>
              </a:rPr>
              <a:t>HASH Module</a:t>
            </a:r>
          </a:p>
        </p:txBody>
      </p:sp>
      <mc:AlternateContent xmlns:mc="http://schemas.openxmlformats.org/markup-compatibility/2006" xmlns:a14="http://schemas.microsoft.com/office/drawing/2010/main">
        <mc:Choice Requires="a14">
          <p:sp>
            <p:nvSpPr>
              <p:cNvPr id="291" name="직사각형 290">
                <a:extLst>
                  <a:ext uri="{FF2B5EF4-FFF2-40B4-BE49-F238E27FC236}">
                    <a16:creationId xmlns:a16="http://schemas.microsoft.com/office/drawing/2014/main" id="{24EBAE0B-119C-4B62-9C1A-864ABDBAFDAF}"/>
                  </a:ext>
                </a:extLst>
              </p:cNvPr>
              <p:cNvSpPr/>
              <p:nvPr/>
            </p:nvSpPr>
            <p:spPr>
              <a:xfrm>
                <a:off x="15742555" y="33133245"/>
                <a:ext cx="11346961" cy="1200329"/>
              </a:xfrm>
              <a:prstGeom prst="rect">
                <a:avLst/>
              </a:prstGeom>
            </p:spPr>
            <p:txBody>
              <a:bodyPr wrap="square">
                <a:spAutoFit/>
              </a:bodyPr>
              <a:lstStyle/>
              <a:p>
                <a:pPr lvl="0" algn="just">
                  <a:defRPr/>
                </a:pPr>
                <a:r>
                  <a:rPr lang="en-US" altLang="ko-KR" sz="3600" kern="0" dirty="0">
                    <a:ln w="28575">
                      <a:noFill/>
                      <a:prstDash val="dash"/>
                    </a:ln>
                    <a:solidFill>
                      <a:prstClr val="black"/>
                    </a:solidFill>
                  </a:rPr>
                  <a:t>After synthesis, we got </a:t>
                </a:r>
                <a:r>
                  <a:rPr lang="en-US" altLang="ko-KR" sz="3600" kern="0" dirty="0" smtClean="0">
                    <a:ln w="28575">
                      <a:noFill/>
                      <a:prstDash val="dash"/>
                    </a:ln>
                    <a:solidFill>
                      <a:prstClr val="black"/>
                    </a:solidFill>
                  </a:rPr>
                  <a:t>4124020 </a:t>
                </a:r>
                <a14:m>
                  <m:oMath xmlns:m="http://schemas.openxmlformats.org/officeDocument/2006/math">
                    <m:sSup>
                      <m:sSupPr>
                        <m:ctrlPr>
                          <a:rPr lang="en-US" altLang="ko-KR" sz="3600" i="1">
                            <a:latin typeface="Cambria Math" panose="02040503050406030204" pitchFamily="18" charset="0"/>
                          </a:rPr>
                        </m:ctrlPr>
                      </m:sSupPr>
                      <m:e>
                        <m:r>
                          <a:rPr lang="en-US" altLang="ko-KR" sz="3600" i="1">
                            <a:latin typeface="Cambria Math" panose="02040503050406030204" pitchFamily="18" charset="0"/>
                          </a:rPr>
                          <m:t>𝑚𝑚</m:t>
                        </m:r>
                      </m:e>
                      <m:sup>
                        <m:r>
                          <a:rPr lang="en-US" altLang="ko-KR" sz="3600" i="1">
                            <a:latin typeface="Cambria Math" panose="02040503050406030204" pitchFamily="18" charset="0"/>
                          </a:rPr>
                          <m:t>2</m:t>
                        </m:r>
                      </m:sup>
                    </m:sSup>
                  </m:oMath>
                </a14:m>
                <a:r>
                  <a:rPr lang="en-US" altLang="ko-KR" sz="3600" kern="0" dirty="0" smtClean="0">
                    <a:ln w="28575">
                      <a:noFill/>
                      <a:prstDash val="dash"/>
                    </a:ln>
                    <a:solidFill>
                      <a:prstClr val="black"/>
                    </a:solidFill>
                  </a:rPr>
                  <a:t> total </a:t>
                </a:r>
                <a:r>
                  <a:rPr lang="en-US" altLang="ko-KR" sz="3600" kern="0" dirty="0">
                    <a:ln w="28575">
                      <a:noFill/>
                      <a:prstDash val="dash"/>
                    </a:ln>
                    <a:solidFill>
                      <a:prstClr val="black"/>
                    </a:solidFill>
                  </a:rPr>
                  <a:t>Area size and </a:t>
                </a:r>
                <a:r>
                  <a:rPr lang="en-US" altLang="ko-KR" sz="3600" kern="0" dirty="0" smtClean="0">
                    <a:ln w="28575">
                      <a:noFill/>
                      <a:prstDash val="dash"/>
                    </a:ln>
                    <a:solidFill>
                      <a:prstClr val="black"/>
                    </a:solidFill>
                  </a:rPr>
                  <a:t>413 </a:t>
                </a:r>
                <a:r>
                  <a:rPr lang="en-US" altLang="ko-KR" sz="3600" kern="0" dirty="0" err="1" smtClean="0">
                    <a:ln w="28575">
                      <a:noFill/>
                      <a:prstDash val="dash"/>
                    </a:ln>
                    <a:solidFill>
                      <a:prstClr val="black"/>
                    </a:solidFill>
                  </a:rPr>
                  <a:t>kGE</a:t>
                </a:r>
                <a:r>
                  <a:rPr lang="en-US" altLang="ko-KR" sz="3600" kern="0" dirty="0" smtClean="0">
                    <a:ln w="28575">
                      <a:noFill/>
                      <a:prstDash val="dash"/>
                    </a:ln>
                    <a:solidFill>
                      <a:prstClr val="black"/>
                    </a:solidFill>
                  </a:rPr>
                  <a:t> circuit size. </a:t>
                </a:r>
                <a:endParaRPr lang="en-US" altLang="ko-KR" sz="3600" kern="0" dirty="0">
                  <a:ln w="28575">
                    <a:noFill/>
                    <a:prstDash val="dash"/>
                  </a:ln>
                  <a:solidFill>
                    <a:prstClr val="black"/>
                  </a:solidFill>
                </a:endParaRPr>
              </a:p>
            </p:txBody>
          </p:sp>
        </mc:Choice>
        <mc:Fallback xmlns="">
          <p:sp>
            <p:nvSpPr>
              <p:cNvPr id="291" name="직사각형 290">
                <a:extLst>
                  <a:ext uri="{FF2B5EF4-FFF2-40B4-BE49-F238E27FC236}">
                    <a16:creationId xmlns:a16="http://schemas.microsoft.com/office/drawing/2014/main" id="{24EBAE0B-119C-4B62-9C1A-864ABDBAFDAF}"/>
                  </a:ext>
                </a:extLst>
              </p:cNvPr>
              <p:cNvSpPr>
                <a:spLocks noRot="1" noChangeAspect="1" noMove="1" noResize="1" noEditPoints="1" noAdjustHandles="1" noChangeArrowheads="1" noChangeShapeType="1" noTextEdit="1"/>
              </p:cNvSpPr>
              <p:nvPr/>
            </p:nvSpPr>
            <p:spPr>
              <a:xfrm>
                <a:off x="15742555" y="33133245"/>
                <a:ext cx="11346961" cy="1200329"/>
              </a:xfrm>
              <a:prstGeom prst="rect">
                <a:avLst/>
              </a:prstGeom>
              <a:blipFill>
                <a:blip r:embed="rId5"/>
                <a:stretch>
                  <a:fillRect l="-1611" t="-7107" r="-1611" b="-18274"/>
                </a:stretch>
              </a:blipFill>
            </p:spPr>
            <p:txBody>
              <a:bodyPr/>
              <a:lstStyle/>
              <a:p>
                <a:r>
                  <a:rPr lang="ko-KR" altLang="en-US">
                    <a:noFill/>
                  </a:rPr>
                  <a:t> </a:t>
                </a:r>
              </a:p>
            </p:txBody>
          </p:sp>
        </mc:Fallback>
      </mc:AlternateContent>
      <p:sp>
        <p:nvSpPr>
          <p:cNvPr id="292" name="직사각형 291">
            <a:extLst>
              <a:ext uri="{FF2B5EF4-FFF2-40B4-BE49-F238E27FC236}">
                <a16:creationId xmlns:a16="http://schemas.microsoft.com/office/drawing/2014/main" id="{3394BE27-EF44-48BB-8303-EB216F519AB5}"/>
              </a:ext>
            </a:extLst>
          </p:cNvPr>
          <p:cNvSpPr/>
          <p:nvPr/>
        </p:nvSpPr>
        <p:spPr>
          <a:xfrm>
            <a:off x="15742555" y="30256640"/>
            <a:ext cx="1714445" cy="707886"/>
          </a:xfrm>
          <a:prstGeom prst="rect">
            <a:avLst/>
          </a:prstGeom>
        </p:spPr>
        <p:txBody>
          <a:bodyPr wrap="none">
            <a:spAutoFit/>
          </a:bodyPr>
          <a:lstStyle/>
          <a:p>
            <a:pPr algn="ctr"/>
            <a:r>
              <a:rPr lang="en-US" altLang="ko-KR" sz="4000" b="1" dirty="0">
                <a:ln w="28575">
                  <a:noFill/>
                  <a:prstDash val="dash"/>
                </a:ln>
              </a:rPr>
              <a:t>Results</a:t>
            </a:r>
          </a:p>
        </p:txBody>
      </p:sp>
      <p:grpSp>
        <p:nvGrpSpPr>
          <p:cNvPr id="294" name="그룹 293">
            <a:extLst>
              <a:ext uri="{FF2B5EF4-FFF2-40B4-BE49-F238E27FC236}">
                <a16:creationId xmlns:a16="http://schemas.microsoft.com/office/drawing/2014/main" id="{E78DD003-5DAA-488D-B726-3A1ECFB03720}"/>
              </a:ext>
            </a:extLst>
          </p:cNvPr>
          <p:cNvGrpSpPr/>
          <p:nvPr/>
        </p:nvGrpSpPr>
        <p:grpSpPr>
          <a:xfrm>
            <a:off x="5183767" y="26772439"/>
            <a:ext cx="8593344" cy="3960680"/>
            <a:chOff x="5183767" y="26772439"/>
            <a:chExt cx="8593344" cy="3960680"/>
          </a:xfrm>
        </p:grpSpPr>
        <p:sp>
          <p:nvSpPr>
            <p:cNvPr id="98" name="직사각형 97">
              <a:extLst>
                <a:ext uri="{FF2B5EF4-FFF2-40B4-BE49-F238E27FC236}">
                  <a16:creationId xmlns:a16="http://schemas.microsoft.com/office/drawing/2014/main" id="{A0DBD954-2D6A-4069-B03B-73DEFEB1D8FF}"/>
                </a:ext>
              </a:extLst>
            </p:cNvPr>
            <p:cNvSpPr/>
            <p:nvPr/>
          </p:nvSpPr>
          <p:spPr>
            <a:xfrm>
              <a:off x="5183767" y="26772439"/>
              <a:ext cx="8593344" cy="558230"/>
            </a:xfrm>
            <a:prstGeom prst="rect">
              <a:avLst/>
            </a:prstGeom>
            <a:solidFill>
              <a:srgbClr val="9BA5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ko-KR" sz="3200" dirty="0">
                  <a:solidFill>
                    <a:schemeClr val="tx1"/>
                  </a:solidFill>
                </a:rPr>
                <a:t>AXI Slave Wrapper</a:t>
              </a:r>
              <a:endParaRPr lang="ko-KR" altLang="en-US" sz="3200" dirty="0">
                <a:solidFill>
                  <a:schemeClr val="tx1"/>
                </a:solidFill>
              </a:endParaRPr>
            </a:p>
          </p:txBody>
        </p:sp>
        <p:sp>
          <p:nvSpPr>
            <p:cNvPr id="102" name="직사각형 101">
              <a:extLst>
                <a:ext uri="{FF2B5EF4-FFF2-40B4-BE49-F238E27FC236}">
                  <a16:creationId xmlns:a16="http://schemas.microsoft.com/office/drawing/2014/main" id="{EF508B59-4BD8-448A-A6BD-A8B7F9844866}"/>
                </a:ext>
              </a:extLst>
            </p:cNvPr>
            <p:cNvSpPr/>
            <p:nvPr/>
          </p:nvSpPr>
          <p:spPr>
            <a:xfrm>
              <a:off x="5183767" y="27330669"/>
              <a:ext cx="8593344" cy="34024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ko-KR" sz="3200" dirty="0">
                  <a:solidFill>
                    <a:schemeClr val="tx1"/>
                  </a:solidFill>
                </a:rPr>
                <a:t>HASH module</a:t>
              </a:r>
            </a:p>
          </p:txBody>
        </p:sp>
        <p:sp>
          <p:nvSpPr>
            <p:cNvPr id="111" name="직사각형 110">
              <a:extLst>
                <a:ext uri="{FF2B5EF4-FFF2-40B4-BE49-F238E27FC236}">
                  <a16:creationId xmlns:a16="http://schemas.microsoft.com/office/drawing/2014/main" id="{681B4D34-4478-4F6F-9BEE-016FB9BFDCEF}"/>
                </a:ext>
              </a:extLst>
            </p:cNvPr>
            <p:cNvSpPr/>
            <p:nvPr/>
          </p:nvSpPr>
          <p:spPr>
            <a:xfrm>
              <a:off x="5565270" y="28189498"/>
              <a:ext cx="3092463" cy="530229"/>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ko-KR" sz="3200" dirty="0">
                  <a:solidFill>
                    <a:schemeClr val="tx1"/>
                  </a:solidFill>
                </a:rPr>
                <a:t>CSRs</a:t>
              </a:r>
            </a:p>
          </p:txBody>
        </p:sp>
        <p:sp>
          <p:nvSpPr>
            <p:cNvPr id="116" name="직사각형 115">
              <a:extLst>
                <a:ext uri="{FF2B5EF4-FFF2-40B4-BE49-F238E27FC236}">
                  <a16:creationId xmlns:a16="http://schemas.microsoft.com/office/drawing/2014/main" id="{4852F5D3-2721-4993-ACBE-5B09951C63A1}"/>
                </a:ext>
              </a:extLst>
            </p:cNvPr>
            <p:cNvSpPr/>
            <p:nvPr/>
          </p:nvSpPr>
          <p:spPr>
            <a:xfrm>
              <a:off x="5565270" y="28712156"/>
              <a:ext cx="3092463" cy="530229"/>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ko-KR" sz="3200">
                  <a:solidFill>
                    <a:schemeClr val="tx1"/>
                  </a:solidFill>
                </a:rPr>
                <a:t>CSRs</a:t>
              </a:r>
              <a:endParaRPr lang="en-US" altLang="ko-KR" sz="3200" dirty="0">
                <a:solidFill>
                  <a:schemeClr val="tx1"/>
                </a:solidFill>
              </a:endParaRPr>
            </a:p>
          </p:txBody>
        </p:sp>
        <p:sp>
          <p:nvSpPr>
            <p:cNvPr id="117" name="직사각형 116">
              <a:extLst>
                <a:ext uri="{FF2B5EF4-FFF2-40B4-BE49-F238E27FC236}">
                  <a16:creationId xmlns:a16="http://schemas.microsoft.com/office/drawing/2014/main" id="{2FF5969B-AEF5-4FFD-A9DC-0AA8E64E7068}"/>
                </a:ext>
              </a:extLst>
            </p:cNvPr>
            <p:cNvSpPr/>
            <p:nvPr/>
          </p:nvSpPr>
          <p:spPr>
            <a:xfrm>
              <a:off x="5565270" y="29234814"/>
              <a:ext cx="3092463" cy="530229"/>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ko-KR" sz="3200" dirty="0">
                  <a:solidFill>
                    <a:schemeClr val="tx1"/>
                  </a:solidFill>
                </a:rPr>
                <a:t>…</a:t>
              </a:r>
            </a:p>
          </p:txBody>
        </p:sp>
        <p:sp>
          <p:nvSpPr>
            <p:cNvPr id="118" name="직사각형 117">
              <a:extLst>
                <a:ext uri="{FF2B5EF4-FFF2-40B4-BE49-F238E27FC236}">
                  <a16:creationId xmlns:a16="http://schemas.microsoft.com/office/drawing/2014/main" id="{C87278C5-97C5-40E5-B957-68452833905A}"/>
                </a:ext>
              </a:extLst>
            </p:cNvPr>
            <p:cNvSpPr/>
            <p:nvPr/>
          </p:nvSpPr>
          <p:spPr>
            <a:xfrm>
              <a:off x="5565270" y="29757471"/>
              <a:ext cx="3092463" cy="530229"/>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ko-KR" sz="3200">
                  <a:solidFill>
                    <a:schemeClr val="tx1"/>
                  </a:solidFill>
                </a:rPr>
                <a:t>CSRs</a:t>
              </a:r>
              <a:endParaRPr lang="en-US" altLang="ko-KR" sz="3200" dirty="0">
                <a:solidFill>
                  <a:schemeClr val="tx1"/>
                </a:solidFill>
              </a:endParaRPr>
            </a:p>
          </p:txBody>
        </p:sp>
        <p:sp>
          <p:nvSpPr>
            <p:cNvPr id="119" name="직사각형 118">
              <a:extLst>
                <a:ext uri="{FF2B5EF4-FFF2-40B4-BE49-F238E27FC236}">
                  <a16:creationId xmlns:a16="http://schemas.microsoft.com/office/drawing/2014/main" id="{65F56A0E-CE6B-4F5E-BD72-C22DEBB5BD88}"/>
                </a:ext>
              </a:extLst>
            </p:cNvPr>
            <p:cNvSpPr/>
            <p:nvPr/>
          </p:nvSpPr>
          <p:spPr>
            <a:xfrm>
              <a:off x="9081880" y="28189498"/>
              <a:ext cx="4313387" cy="209820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ko-KR" sz="3200" dirty="0">
                  <a:solidFill>
                    <a:schemeClr val="tx1"/>
                  </a:solidFill>
                </a:rPr>
                <a:t>HASH Core</a:t>
              </a:r>
            </a:p>
          </p:txBody>
        </p:sp>
        <p:cxnSp>
          <p:nvCxnSpPr>
            <p:cNvPr id="120" name="직선 화살표 연결선 119">
              <a:extLst>
                <a:ext uri="{FF2B5EF4-FFF2-40B4-BE49-F238E27FC236}">
                  <a16:creationId xmlns:a16="http://schemas.microsoft.com/office/drawing/2014/main" id="{D66BBEC7-48F3-479E-BA60-AE5B41D3A39A}"/>
                </a:ext>
              </a:extLst>
            </p:cNvPr>
            <p:cNvCxnSpPr>
              <a:cxnSpLocks/>
            </p:cNvCxnSpPr>
            <p:nvPr/>
          </p:nvCxnSpPr>
          <p:spPr>
            <a:xfrm flipV="1">
              <a:off x="7111501" y="27330669"/>
              <a:ext cx="0" cy="858829"/>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24" name="직선 화살표 연결선 123">
              <a:extLst>
                <a:ext uri="{FF2B5EF4-FFF2-40B4-BE49-F238E27FC236}">
                  <a16:creationId xmlns:a16="http://schemas.microsoft.com/office/drawing/2014/main" id="{63849DEB-C34A-46C5-B7B1-E6947F2304C1}"/>
                </a:ext>
              </a:extLst>
            </p:cNvPr>
            <p:cNvCxnSpPr>
              <a:cxnSpLocks/>
              <a:stCxn id="111" idx="3"/>
            </p:cNvCxnSpPr>
            <p:nvPr/>
          </p:nvCxnSpPr>
          <p:spPr>
            <a:xfrm>
              <a:off x="8657733" y="28454613"/>
              <a:ext cx="424146" cy="0"/>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27" name="직선 화살표 연결선 126">
              <a:extLst>
                <a:ext uri="{FF2B5EF4-FFF2-40B4-BE49-F238E27FC236}">
                  <a16:creationId xmlns:a16="http://schemas.microsoft.com/office/drawing/2014/main" id="{5314FBD2-F3A0-4F54-8AFA-01C57C84CEC9}"/>
                </a:ext>
              </a:extLst>
            </p:cNvPr>
            <p:cNvCxnSpPr>
              <a:cxnSpLocks/>
            </p:cNvCxnSpPr>
            <p:nvPr/>
          </p:nvCxnSpPr>
          <p:spPr>
            <a:xfrm>
              <a:off x="8657733" y="28977271"/>
              <a:ext cx="424146" cy="0"/>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28" name="직선 화살표 연결선 127">
              <a:extLst>
                <a:ext uri="{FF2B5EF4-FFF2-40B4-BE49-F238E27FC236}">
                  <a16:creationId xmlns:a16="http://schemas.microsoft.com/office/drawing/2014/main" id="{8D68F089-7854-4D27-AB8D-5738F5A0A3E4}"/>
                </a:ext>
              </a:extLst>
            </p:cNvPr>
            <p:cNvCxnSpPr>
              <a:cxnSpLocks/>
            </p:cNvCxnSpPr>
            <p:nvPr/>
          </p:nvCxnSpPr>
          <p:spPr>
            <a:xfrm>
              <a:off x="8657733" y="29499928"/>
              <a:ext cx="424146" cy="0"/>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29" name="직선 화살표 연결선 128">
              <a:extLst>
                <a:ext uri="{FF2B5EF4-FFF2-40B4-BE49-F238E27FC236}">
                  <a16:creationId xmlns:a16="http://schemas.microsoft.com/office/drawing/2014/main" id="{649F1E05-0D36-4417-BE5A-E42E056DA02D}"/>
                </a:ext>
              </a:extLst>
            </p:cNvPr>
            <p:cNvCxnSpPr>
              <a:cxnSpLocks/>
            </p:cNvCxnSpPr>
            <p:nvPr/>
          </p:nvCxnSpPr>
          <p:spPr>
            <a:xfrm>
              <a:off x="8657733" y="30022586"/>
              <a:ext cx="424146" cy="0"/>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93" name="직사각형 292">
              <a:extLst>
                <a:ext uri="{FF2B5EF4-FFF2-40B4-BE49-F238E27FC236}">
                  <a16:creationId xmlns:a16="http://schemas.microsoft.com/office/drawing/2014/main" id="{1AE28F39-2E1D-4540-92C7-6CD0D71A0752}"/>
                </a:ext>
              </a:extLst>
            </p:cNvPr>
            <p:cNvSpPr/>
            <p:nvPr/>
          </p:nvSpPr>
          <p:spPr>
            <a:xfrm>
              <a:off x="9623758" y="28887984"/>
              <a:ext cx="3092463" cy="1213264"/>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ko-KR" sz="3200" dirty="0">
                  <a:solidFill>
                    <a:schemeClr val="tx1"/>
                  </a:solidFill>
                </a:rPr>
                <a:t>SHA module</a:t>
              </a:r>
            </a:p>
          </p:txBody>
        </p:sp>
      </p:grpSp>
      <p:sp>
        <p:nvSpPr>
          <p:cNvPr id="152" name="TextBox 151"/>
          <p:cNvSpPr txBox="1"/>
          <p:nvPr/>
        </p:nvSpPr>
        <p:spPr>
          <a:xfrm>
            <a:off x="11238573" y="41236481"/>
            <a:ext cx="8633069" cy="523220"/>
          </a:xfrm>
          <a:prstGeom prst="rect">
            <a:avLst/>
          </a:prstGeom>
          <a:noFill/>
        </p:spPr>
        <p:txBody>
          <a:bodyPr wrap="none" rtlCol="0">
            <a:spAutoFit/>
          </a:bodyPr>
          <a:lstStyle/>
          <a:p>
            <a:r>
              <a:rPr lang="ko-KR" altLang="en-US" sz="2800" dirty="0" smtClean="0"/>
              <a:t>본 연구는 </a:t>
            </a:r>
            <a:r>
              <a:rPr lang="en-US" altLang="ko-KR" sz="2800" dirty="0" smtClean="0"/>
              <a:t>IDEC</a:t>
            </a:r>
            <a:r>
              <a:rPr lang="ko-KR" altLang="en-US" sz="2800" dirty="0" smtClean="0"/>
              <a:t>에서 </a:t>
            </a:r>
            <a:r>
              <a:rPr lang="en-US" altLang="ko-KR" sz="2800" dirty="0" smtClean="0"/>
              <a:t>MPW</a:t>
            </a:r>
            <a:r>
              <a:rPr lang="ko-KR" altLang="en-US" sz="2800" dirty="0" smtClean="0"/>
              <a:t>를 지원받아 수행하였습니다</a:t>
            </a:r>
            <a:r>
              <a:rPr lang="en-US" altLang="ko-KR" sz="2800" dirty="0" smtClean="0"/>
              <a:t>.</a:t>
            </a:r>
            <a:endParaRPr lang="ko-KR" altLang="en-US" sz="2800" dirty="0"/>
          </a:p>
        </p:txBody>
      </p:sp>
      <p:sp>
        <p:nvSpPr>
          <p:cNvPr id="4" name="직사각형 3"/>
          <p:cNvSpPr/>
          <p:nvPr/>
        </p:nvSpPr>
        <p:spPr>
          <a:xfrm>
            <a:off x="9687684" y="18355333"/>
            <a:ext cx="2128566" cy="198377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612776008"/>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692</TotalTime>
  <Words>524</Words>
  <Application>Microsoft Office PowerPoint</Application>
  <PresentationFormat>사용자 지정</PresentationFormat>
  <Paragraphs>102</Paragraphs>
  <Slides>1</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vt:i4>
      </vt:variant>
    </vt:vector>
  </HeadingPairs>
  <TitlesOfParts>
    <vt:vector size="7" baseType="lpstr">
      <vt:lpstr>Arial</vt:lpstr>
      <vt:lpstr>Calibri</vt:lpstr>
      <vt:lpstr>Calibri Light</vt:lpstr>
      <vt:lpstr>Cambria Math</vt:lpstr>
      <vt:lpstr>맑은 고딕</vt:lpstr>
      <vt:lpstr>Office 테마</vt:lpstr>
      <vt:lpstr>PowerPoint 프레젠테이션</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Registered User</dc:creator>
  <cp:lastModifiedBy>이 진재</cp:lastModifiedBy>
  <cp:revision>53</cp:revision>
  <dcterms:created xsi:type="dcterms:W3CDTF">2018-03-08T06:02:33Z</dcterms:created>
  <dcterms:modified xsi:type="dcterms:W3CDTF">2020-05-08T10:41:28Z</dcterms:modified>
</cp:coreProperties>
</file>